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2" r:id="rId2"/>
    <p:sldId id="313" r:id="rId3"/>
    <p:sldId id="327" r:id="rId4"/>
    <p:sldId id="323" r:id="rId5"/>
    <p:sldId id="306" r:id="rId6"/>
    <p:sldId id="307" r:id="rId7"/>
    <p:sldId id="324" r:id="rId8"/>
    <p:sldId id="325" r:id="rId9"/>
    <p:sldId id="326" r:id="rId10"/>
    <p:sldId id="302" r:id="rId11"/>
    <p:sldId id="309" r:id="rId12"/>
    <p:sldId id="311" r:id="rId13"/>
    <p:sldId id="310" r:id="rId14"/>
    <p:sldId id="328" r:id="rId15"/>
    <p:sldId id="26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774" userDrawn="1">
          <p15:clr>
            <a:srgbClr val="A4A3A4"/>
          </p15:clr>
        </p15:guide>
        <p15:guide id="4" orient="horz" pos="1963">
          <p15:clr>
            <a:srgbClr val="A4A3A4"/>
          </p15:clr>
        </p15:guide>
        <p15:guide id="5" orient="horz" pos="1078">
          <p15:clr>
            <a:srgbClr val="A4A3A4"/>
          </p15:clr>
        </p15:guide>
        <p15:guide id="6" pos="1910">
          <p15:clr>
            <a:srgbClr val="A4A3A4"/>
          </p15:clr>
        </p15:guide>
        <p15:guide id="7" orient="horz" pos="2126">
          <p15:clr>
            <a:srgbClr val="A4A3A4"/>
          </p15:clr>
        </p15:guide>
        <p15:guide id="8" orient="horz" pos="1475">
          <p15:clr>
            <a:srgbClr val="A4A3A4"/>
          </p15:clr>
        </p15:guide>
        <p15:guide id="9" orient="horz" pos="1006">
          <p15:clr>
            <a:srgbClr val="A4A3A4"/>
          </p15:clr>
        </p15:guide>
        <p15:guide id="10" orient="horz" pos="2658">
          <p15:clr>
            <a:srgbClr val="A4A3A4"/>
          </p15:clr>
        </p15:guide>
        <p15:guide id="11" pos="5564">
          <p15:clr>
            <a:srgbClr val="A4A3A4"/>
          </p15:clr>
        </p15:guide>
        <p15:guide id="12" pos="3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800"/>
    <a:srgbClr val="FF9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89"/>
  </p:normalViewPr>
  <p:slideViewPr>
    <p:cSldViewPr snapToGrid="0" showGuides="1">
      <p:cViewPr varScale="1">
        <p:scale>
          <a:sx n="104" d="100"/>
          <a:sy n="104" d="100"/>
        </p:scale>
        <p:origin x="1456" y="200"/>
      </p:cViewPr>
      <p:guideLst>
        <p:guide orient="horz" pos="2137"/>
        <p:guide pos="3840"/>
        <p:guide orient="horz" pos="1774"/>
        <p:guide orient="horz" pos="1963"/>
        <p:guide orient="horz" pos="1078"/>
        <p:guide pos="1910"/>
        <p:guide orient="horz" pos="2126"/>
        <p:guide orient="horz" pos="1475"/>
        <p:guide orient="horz" pos="1006"/>
        <p:guide orient="horz" pos="2658"/>
        <p:guide pos="5564"/>
        <p:guide pos="3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79017-1566-F747-A243-53AD93537236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D54E6-ACCC-0E46-8251-EFDCAFDA6D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6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封面单行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0432" y="2267829"/>
            <a:ext cx="9144000" cy="628977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0280" y="3244714"/>
            <a:ext cx="9144000" cy="51495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7146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41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中间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0206" y="1066582"/>
            <a:ext cx="10515600" cy="536749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0206" y="2101197"/>
            <a:ext cx="10515600" cy="320983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  <a:lvl2pPr>
              <a:defRPr sz="18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2pPr>
            <a:lvl3pPr>
              <a:defRPr sz="16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3pPr>
            <a:lvl4pPr>
              <a:defRPr sz="14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4pPr>
            <a:lvl5pPr>
              <a:defRPr sz="14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6866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  <p15:guide id="2" pos="415">
          <p15:clr>
            <a:srgbClr val="FBAE40"/>
          </p15:clr>
        </p15:guide>
        <p15:guide id="3" orient="horz" pos="686" userDrawn="1">
          <p15:clr>
            <a:srgbClr val="FBAE40"/>
          </p15:clr>
        </p15:guide>
        <p15:guide id="4" orient="horz" pos="346" userDrawn="1">
          <p15:clr>
            <a:srgbClr val="FBAE40"/>
          </p15:clr>
        </p15:guide>
        <p15:guide id="5" orient="horz" pos="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2580235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5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3A8F4-096F-4FE6-A81D-F7CDAD815B9B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CDD4B-E587-4437-8BAC-DF4FBD359B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08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756993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607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1366" y="2208161"/>
            <a:ext cx="69733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Apache</a:t>
            </a:r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Dubbo(Incubating)</a:t>
            </a:r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2.7</a:t>
            </a:r>
          </a:p>
          <a:p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和 </a:t>
            </a:r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Dubbo</a:t>
            </a:r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Admin</a:t>
            </a:r>
            <a:r>
              <a:rPr lang="zh-CN" altLang="en-US" sz="3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j-cs"/>
              </a:rPr>
              <a:t> 新特性实践</a:t>
            </a:r>
          </a:p>
        </p:txBody>
      </p:sp>
      <p:sp>
        <p:nvSpPr>
          <p:cNvPr id="8" name="矩形 7"/>
          <p:cNvSpPr/>
          <p:nvPr/>
        </p:nvSpPr>
        <p:spPr>
          <a:xfrm>
            <a:off x="198879" y="4124026"/>
            <a:ext cx="50898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秦金卫</a:t>
            </a:r>
            <a:r>
              <a:rPr lang="en-US" altLang="zh-CN" sz="2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/</a:t>
            </a:r>
            <a:r>
              <a:rPr lang="en-US" altLang="zh-Hans" sz="2200" dirty="0" err="1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kimmking@apache.org</a:t>
            </a:r>
            <a:endParaRPr lang="en-US" altLang="zh-CN" sz="22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BA9C41-4FBF-D545-A49F-763F60F157BF}"/>
              </a:ext>
            </a:extLst>
          </p:cNvPr>
          <p:cNvSpPr txBox="1"/>
          <p:nvPr/>
        </p:nvSpPr>
        <p:spPr>
          <a:xfrm>
            <a:off x="723455" y="4554913"/>
            <a:ext cx="404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-</a:t>
            </a:r>
            <a:r>
              <a:rPr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Ap</a:t>
            </a:r>
            <a:r>
              <a:rPr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ache</a:t>
            </a:r>
            <a:r>
              <a:rPr kumimoji="1"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Commit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t</a:t>
            </a:r>
            <a:r>
              <a:rPr kumimoji="1" lang="en-US" altLang="zh-CN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er</a:t>
            </a:r>
            <a:endParaRPr lang="zh-CN" altLang="en-US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6AF886-BAAF-3A4B-8EF1-5B1BD65F6E68}"/>
              </a:ext>
            </a:extLst>
          </p:cNvPr>
          <p:cNvSpPr txBox="1"/>
          <p:nvPr/>
        </p:nvSpPr>
        <p:spPr>
          <a:xfrm>
            <a:off x="723455" y="4947283"/>
            <a:ext cx="466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-</a:t>
            </a:r>
            <a:r>
              <a:rPr kumimoji="1"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&lt;</a:t>
            </a:r>
            <a:r>
              <a:rPr kumimoji="1" lang="zh-CN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高可用可伸缩微服务架构：基于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Hans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、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 Cloud</a:t>
            </a:r>
            <a:r>
              <a:rPr kumimoji="1" lang="zh-CN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和</a:t>
            </a:r>
            <a:r>
              <a:rPr kumimoji="1" lang="en-US" altLang="zh-Han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Service mesh&gt;</a:t>
            </a:r>
            <a:r>
              <a:rPr kumimoji="1" lang="zh-CN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作者之一</a:t>
            </a:r>
            <a:endParaRPr lang="zh-CN" altLang="en-US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77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2.7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服务治理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E93D89D-FD0B-4B40-852F-451DCD66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640679"/>
            <a:ext cx="11844867" cy="51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0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配置管理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F0C2E3-13EB-F747-A908-F79F3C313F6B}"/>
              </a:ext>
            </a:extLst>
          </p:cNvPr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F0D14-6E69-6C48-9DEB-8A4F6A20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73" y="1640679"/>
            <a:ext cx="11455400" cy="515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服务测试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F0C2E3-13EB-F747-A908-F79F3C313F6B}"/>
              </a:ext>
            </a:extLst>
          </p:cNvPr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7365FEF-8B65-E140-BEB9-E9DAF34EC337}"/>
              </a:ext>
            </a:extLst>
          </p:cNvPr>
          <p:cNvSpPr/>
          <p:nvPr/>
        </p:nvSpPr>
        <p:spPr>
          <a:xfrm>
            <a:off x="1341198" y="2061634"/>
            <a:ext cx="2311400" cy="132926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Dubbo</a:t>
            </a:r>
            <a:r>
              <a:rPr kumimoji="1" lang="zh-CN" altLang="en-US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 </a:t>
            </a:r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Admin</a:t>
            </a:r>
            <a:endParaRPr kumimoji="1" lang="zh-CN" altLang="en-US" sz="2400" dirty="0"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210C9C0-AA39-B14C-B685-C072E758CFA2}"/>
              </a:ext>
            </a:extLst>
          </p:cNvPr>
          <p:cNvSpPr/>
          <p:nvPr/>
        </p:nvSpPr>
        <p:spPr>
          <a:xfrm>
            <a:off x="8441265" y="2015067"/>
            <a:ext cx="2455334" cy="1422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Dubbo</a:t>
            </a:r>
            <a:r>
              <a:rPr kumimoji="1" lang="zh-CN" altLang="en-US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 </a:t>
            </a:r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Provider</a:t>
            </a:r>
            <a:endParaRPr kumimoji="1" lang="zh-CN" altLang="en-US" sz="2400" dirty="0"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754D16A-7D59-A24D-A773-A2340800388F}"/>
              </a:ext>
            </a:extLst>
          </p:cNvPr>
          <p:cNvSpPr/>
          <p:nvPr/>
        </p:nvSpPr>
        <p:spPr>
          <a:xfrm>
            <a:off x="4867406" y="4885266"/>
            <a:ext cx="2676395" cy="12530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Metadata</a:t>
            </a:r>
            <a:r>
              <a:rPr kumimoji="1" lang="zh-CN" altLang="en-US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 </a:t>
            </a:r>
            <a:r>
              <a:rPr kumimoji="1" lang="en-US" altLang="zh-CN" sz="2400" dirty="0">
                <a:latin typeface="FZLanTingHei2-GBK" panose="02000000000000000000" pitchFamily="2" charset="-122"/>
                <a:ea typeface="FZLanTingHei2-GBK" panose="02000000000000000000" pitchFamily="2" charset="-122"/>
              </a:rPr>
              <a:t>Center</a:t>
            </a:r>
            <a:endParaRPr kumimoji="1" lang="zh-CN" altLang="en-US" sz="2400" dirty="0"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6E6379E-B11B-7145-AEAF-EB9D5766B482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>
            <a:off x="3652598" y="2726267"/>
            <a:ext cx="47886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87BE1FA8-D678-4146-B720-7D5B3E4E4B9B}"/>
              </a:ext>
            </a:extLst>
          </p:cNvPr>
          <p:cNvCxnSpPr>
            <a:stCxn id="25" idx="2"/>
            <a:endCxn id="21" idx="2"/>
          </p:cNvCxnSpPr>
          <p:nvPr/>
        </p:nvCxnSpPr>
        <p:spPr>
          <a:xfrm rot="10800000">
            <a:off x="2496898" y="3390900"/>
            <a:ext cx="2370508" cy="212090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C690C320-3244-AD41-8145-E05415ED085D}"/>
              </a:ext>
            </a:extLst>
          </p:cNvPr>
          <p:cNvCxnSpPr>
            <a:stCxn id="24" idx="2"/>
            <a:endCxn id="25" idx="6"/>
          </p:cNvCxnSpPr>
          <p:nvPr/>
        </p:nvCxnSpPr>
        <p:spPr>
          <a:xfrm rot="5400000">
            <a:off x="7569201" y="3412068"/>
            <a:ext cx="2074333" cy="212513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D881719-06B0-CD48-96CA-8046DECC1695}"/>
              </a:ext>
            </a:extLst>
          </p:cNvPr>
          <p:cNvSpPr txBox="1"/>
          <p:nvPr/>
        </p:nvSpPr>
        <p:spPr>
          <a:xfrm>
            <a:off x="4942917" y="2204917"/>
            <a:ext cx="241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Generic</a:t>
            </a:r>
            <a:r>
              <a:rPr kumimoji="1" lang="zh-CN" altLang="en-US" sz="24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 </a:t>
            </a:r>
            <a:r>
              <a:rPr kumimoji="1" lang="en-US" altLang="zh-CN" sz="24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Invoke</a:t>
            </a:r>
            <a:endParaRPr kumimoji="1" lang="zh-CN" altLang="en-US" sz="2400" dirty="0">
              <a:solidFill>
                <a:schemeClr val="lt1"/>
              </a:solidFill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AAF678-995D-F249-BCAF-1647DA9E972E}"/>
              </a:ext>
            </a:extLst>
          </p:cNvPr>
          <p:cNvSpPr txBox="1"/>
          <p:nvPr/>
        </p:nvSpPr>
        <p:spPr>
          <a:xfrm>
            <a:off x="3134245" y="5092343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Metadata</a:t>
            </a:r>
            <a:endParaRPr kumimoji="1" lang="zh-CN" altLang="en-US" sz="2000" dirty="0">
              <a:solidFill>
                <a:schemeClr val="lt1"/>
              </a:solidFill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DB3F3A-8E77-1445-BD79-7C4E09B5DA80}"/>
              </a:ext>
            </a:extLst>
          </p:cNvPr>
          <p:cNvSpPr txBox="1"/>
          <p:nvPr/>
        </p:nvSpPr>
        <p:spPr>
          <a:xfrm>
            <a:off x="8058460" y="5092343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lt1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</a:rPr>
              <a:t>Metadata</a:t>
            </a:r>
            <a:endParaRPr kumimoji="1" lang="zh-CN" altLang="en-US" sz="2000" dirty="0">
              <a:solidFill>
                <a:schemeClr val="lt1"/>
              </a:solidFill>
              <a:latin typeface="FZLanTingHei2-GBK" panose="02000000000000000000" pitchFamily="2" charset="-122"/>
              <a:ea typeface="FZLanTingHei2-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87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服务测试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F0C2E3-13EB-F747-A908-F79F3C313F6B}"/>
              </a:ext>
            </a:extLst>
          </p:cNvPr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79D065-0982-FD4E-9E4E-7193990E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4" y="1758948"/>
            <a:ext cx="11772900" cy="49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7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48505-951B-EB4A-8C82-427B998B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958" y="1253476"/>
            <a:ext cx="4917991" cy="536749"/>
          </a:xfrm>
        </p:spPr>
        <p:txBody>
          <a:bodyPr/>
          <a:lstStyle/>
          <a:p>
            <a:r>
              <a:rPr kumimoji="1" lang="zh-CN" altLang="en-US" dirty="0"/>
              <a:t>欢迎钉钉扫码入群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84648-B702-3247-96FD-1F25D27A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31" y="1816865"/>
            <a:ext cx="3675647" cy="41104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9EF92D-1103-1A48-9597-3C568843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40" y="1151147"/>
            <a:ext cx="3809267" cy="50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3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50BDFE6-FA20-FD4B-97F1-F3B2FDFB0543}"/>
              </a:ext>
            </a:extLst>
          </p:cNvPr>
          <p:cNvSpPr txBox="1">
            <a:spLocks/>
          </p:cNvSpPr>
          <p:nvPr/>
        </p:nvSpPr>
        <p:spPr>
          <a:xfrm>
            <a:off x="693340" y="739864"/>
            <a:ext cx="10515600" cy="536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联系我们</a:t>
            </a:r>
          </a:p>
        </p:txBody>
      </p:sp>
    </p:spTree>
    <p:extLst>
      <p:ext uri="{BB962C8B-B14F-4D97-AF65-F5344CB8AC3E}">
        <p14:creationId xmlns:p14="http://schemas.microsoft.com/office/powerpoint/2010/main" val="311928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9"/>
          <p:cNvCxnSpPr/>
          <p:nvPr/>
        </p:nvCxnSpPr>
        <p:spPr>
          <a:xfrm flipH="1">
            <a:off x="2057854" y="2367690"/>
            <a:ext cx="993598" cy="993600"/>
          </a:xfrm>
          <a:prstGeom prst="line">
            <a:avLst/>
          </a:prstGeom>
          <a:ln>
            <a:solidFill>
              <a:srgbClr val="C18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22"/>
          <p:cNvCxnSpPr/>
          <p:nvPr/>
        </p:nvCxnSpPr>
        <p:spPr>
          <a:xfrm flipH="1">
            <a:off x="4455997" y="2367690"/>
            <a:ext cx="993598" cy="993600"/>
          </a:xfrm>
          <a:prstGeom prst="line">
            <a:avLst/>
          </a:prstGeom>
          <a:ln>
            <a:solidFill>
              <a:srgbClr val="C18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3"/>
          <p:cNvCxnSpPr/>
          <p:nvPr/>
        </p:nvCxnSpPr>
        <p:spPr>
          <a:xfrm flipH="1">
            <a:off x="6854140" y="2367690"/>
            <a:ext cx="993598" cy="993600"/>
          </a:xfrm>
          <a:prstGeom prst="line">
            <a:avLst/>
          </a:prstGeom>
          <a:ln>
            <a:solidFill>
              <a:srgbClr val="C18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4"/>
          <p:cNvCxnSpPr/>
          <p:nvPr/>
        </p:nvCxnSpPr>
        <p:spPr>
          <a:xfrm flipH="1">
            <a:off x="9217777" y="2392164"/>
            <a:ext cx="993598" cy="993600"/>
          </a:xfrm>
          <a:prstGeom prst="line">
            <a:avLst/>
          </a:prstGeom>
          <a:ln>
            <a:solidFill>
              <a:srgbClr val="C18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90420" y="2247980"/>
            <a:ext cx="1328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/>
                </a:solidFill>
                <a:latin typeface="FZLanTingHei-R-GBK"/>
                <a:cs typeface="FZLanTingHei-R-GBK"/>
              </a:rPr>
              <a:t>01</a:t>
            </a:r>
            <a:endParaRPr lang="zh-CN" altLang="en-US" sz="6600" dirty="0">
              <a:solidFill>
                <a:srgbClr val="F27800"/>
              </a:solidFill>
              <a:latin typeface="FZLanTingHei-R-GBK"/>
              <a:cs typeface="FZLanTingHei-R-GBK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88563" y="2247979"/>
            <a:ext cx="1328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D7D31"/>
                </a:solidFill>
                <a:latin typeface="FZLanTingHei-R-GBK"/>
                <a:cs typeface="FZLanTingHei-R-GBK"/>
              </a:rPr>
              <a:t>02</a:t>
            </a:r>
            <a:endParaRPr lang="zh-CN" altLang="en-US" sz="6600" dirty="0">
              <a:solidFill>
                <a:srgbClr val="ED7D31"/>
              </a:solidFill>
              <a:latin typeface="FZLanTingHei-R-GBK"/>
              <a:cs typeface="FZLanTingHei-R-GBK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6706" y="2247978"/>
            <a:ext cx="1328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D7D31"/>
                </a:solidFill>
                <a:latin typeface="FZLanTingHei-R-GBK"/>
                <a:cs typeface="FZLanTingHei-R-GBK"/>
              </a:rPr>
              <a:t>03</a:t>
            </a:r>
            <a:endParaRPr lang="zh-CN" altLang="en-US" sz="6600" dirty="0">
              <a:solidFill>
                <a:srgbClr val="ED7D31"/>
              </a:solidFill>
              <a:latin typeface="FZLanTingHei-R-GBK"/>
              <a:cs typeface="FZLanTingHei-R-GBK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84849" y="2247978"/>
            <a:ext cx="1328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D7D31"/>
                </a:solidFill>
                <a:latin typeface="FZLanTingHei-R-GBK"/>
                <a:cs typeface="FZLanTingHei-R-GBK"/>
              </a:rPr>
              <a:t>04</a:t>
            </a:r>
            <a:endParaRPr lang="zh-CN" altLang="en-US" sz="6600" dirty="0">
              <a:solidFill>
                <a:srgbClr val="ED7D31"/>
              </a:solidFill>
              <a:latin typeface="FZLanTingHei-R-GBK"/>
              <a:cs typeface="FZLanTingHei-R-GBK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09265" y="3683980"/>
            <a:ext cx="169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Dubbo</a:t>
            </a:r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 与</a:t>
            </a:r>
            <a:endParaRPr lang="en-US" altLang="zh-CN" sz="20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FZLanTingHeiS-DB-GB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微服务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07408" y="3683980"/>
            <a:ext cx="169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Springboot</a:t>
            </a:r>
            <a:endParaRPr lang="zh-CN" altLang="en-US" sz="20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05551" y="3683980"/>
            <a:ext cx="169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Dubbo2.7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新特性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03694" y="3683980"/>
            <a:ext cx="1690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lang="zh-CN" altLang="en-US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endParaRPr lang="zh-CN" altLang="en-US" sz="20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4082" y="7938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40137" y="7585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3" name="文本框 2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</p:spTree>
    <p:extLst>
      <p:ext uri="{BB962C8B-B14F-4D97-AF65-F5344CB8AC3E}">
        <p14:creationId xmlns:p14="http://schemas.microsoft.com/office/powerpoint/2010/main" val="29519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22993" y="870072"/>
            <a:ext cx="10515600" cy="536749"/>
          </a:xfrm>
        </p:spPr>
        <p:txBody>
          <a:bodyPr/>
          <a:lstStyle/>
          <a:p>
            <a:r>
              <a:rPr lang="en-US" altLang="zh-CN" sz="3200" dirty="0"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Dubbo</a:t>
            </a:r>
            <a:r>
              <a:rPr lang="zh-CN" altLang="en-US" sz="3200" dirty="0">
                <a:latin typeface="FZLanTingHei-R-GBK" panose="02000000000000000000" pitchFamily="2" charset="-122"/>
                <a:ea typeface="FZLanTingHei-R-GBK" panose="02000000000000000000" pitchFamily="2" charset="-122"/>
                <a:cs typeface="FZLanTingHeiS-DB-GB"/>
              </a:rPr>
              <a:t>与微服务架构</a:t>
            </a: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F0C2E3-13EB-F747-A908-F79F3C313F6B}"/>
              </a:ext>
            </a:extLst>
          </p:cNvPr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7" name="TextBox 69">
            <a:extLst>
              <a:ext uri="{FF2B5EF4-FFF2-40B4-BE49-F238E27FC236}">
                <a16:creationId xmlns:a16="http://schemas.microsoft.com/office/drawing/2014/main" id="{83625EFC-6F40-1A4C-9D92-9F38A253A88D}"/>
              </a:ext>
            </a:extLst>
          </p:cNvPr>
          <p:cNvSpPr txBox="1"/>
          <p:nvPr/>
        </p:nvSpPr>
        <p:spPr>
          <a:xfrm>
            <a:off x="3902258" y="4986239"/>
            <a:ext cx="2290147" cy="911322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服务提供方和调用方的统计数据由监控模块收集展示</a:t>
            </a:r>
            <a:endParaRPr lang="en-US" sz="16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8" name="TextBox 100">
            <a:extLst>
              <a:ext uri="{FF2B5EF4-FFF2-40B4-BE49-F238E27FC236}">
                <a16:creationId xmlns:a16="http://schemas.microsoft.com/office/drawing/2014/main" id="{51E9CC0D-BFC3-5F44-93D5-48D023B5762F}"/>
              </a:ext>
            </a:extLst>
          </p:cNvPr>
          <p:cNvSpPr txBox="1"/>
          <p:nvPr/>
        </p:nvSpPr>
        <p:spPr>
          <a:xfrm>
            <a:off x="3908694" y="4738559"/>
            <a:ext cx="594998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监控</a:t>
            </a:r>
            <a:endParaRPr lang="id-ID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9" name="TextBox 102">
            <a:extLst>
              <a:ext uri="{FF2B5EF4-FFF2-40B4-BE49-F238E27FC236}">
                <a16:creationId xmlns:a16="http://schemas.microsoft.com/office/drawing/2014/main" id="{CF2632C4-2132-234F-8B38-48A1B138DA0F}"/>
              </a:ext>
            </a:extLst>
          </p:cNvPr>
          <p:cNvSpPr txBox="1"/>
          <p:nvPr/>
        </p:nvSpPr>
        <p:spPr>
          <a:xfrm>
            <a:off x="1298587" y="4986239"/>
            <a:ext cx="2290147" cy="640478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调用方选择一个地址发起 </a:t>
            </a:r>
            <a:r>
              <a:rPr lang="en-US" altLang="zh-CN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RPC</a:t>
            </a: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调用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0" name="TextBox 103">
            <a:extLst>
              <a:ext uri="{FF2B5EF4-FFF2-40B4-BE49-F238E27FC236}">
                <a16:creationId xmlns:a16="http://schemas.microsoft.com/office/drawing/2014/main" id="{7E4B6E28-2A37-1847-AF92-9831E1D41653}"/>
              </a:ext>
            </a:extLst>
          </p:cNvPr>
          <p:cNvSpPr txBox="1"/>
          <p:nvPr/>
        </p:nvSpPr>
        <p:spPr>
          <a:xfrm>
            <a:off x="1305023" y="4738559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调用服务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1" name="TextBox 110">
            <a:extLst>
              <a:ext uri="{FF2B5EF4-FFF2-40B4-BE49-F238E27FC236}">
                <a16:creationId xmlns:a16="http://schemas.microsoft.com/office/drawing/2014/main" id="{001A2E81-F549-1740-BD5F-9B5AB466A55D}"/>
              </a:ext>
            </a:extLst>
          </p:cNvPr>
          <p:cNvSpPr txBox="1"/>
          <p:nvPr/>
        </p:nvSpPr>
        <p:spPr>
          <a:xfrm>
            <a:off x="3895822" y="2748704"/>
            <a:ext cx="2290147" cy="640478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提供方向注册中心注册自己的信息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2" name="TextBox 111">
            <a:extLst>
              <a:ext uri="{FF2B5EF4-FFF2-40B4-BE49-F238E27FC236}">
                <a16:creationId xmlns:a16="http://schemas.microsoft.com/office/drawing/2014/main" id="{BD103829-FD51-CB4D-9FA2-29546C07256C}"/>
              </a:ext>
            </a:extLst>
          </p:cNvPr>
          <p:cNvSpPr txBox="1"/>
          <p:nvPr/>
        </p:nvSpPr>
        <p:spPr>
          <a:xfrm>
            <a:off x="3902258" y="2501024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注册服务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3" name="TextBox 113">
            <a:extLst>
              <a:ext uri="{FF2B5EF4-FFF2-40B4-BE49-F238E27FC236}">
                <a16:creationId xmlns:a16="http://schemas.microsoft.com/office/drawing/2014/main" id="{F852C68E-A0FD-4F4B-B1EF-8934A25D6776}"/>
              </a:ext>
            </a:extLst>
          </p:cNvPr>
          <p:cNvSpPr txBox="1"/>
          <p:nvPr/>
        </p:nvSpPr>
        <p:spPr>
          <a:xfrm>
            <a:off x="1292151" y="2748704"/>
            <a:ext cx="2290147" cy="640350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服务提供方通过指定端口对外暴露服务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4" name="TextBox 114">
            <a:extLst>
              <a:ext uri="{FF2B5EF4-FFF2-40B4-BE49-F238E27FC236}">
                <a16:creationId xmlns:a16="http://schemas.microsoft.com/office/drawing/2014/main" id="{EA7E8156-81BF-D340-AA96-922BB2CE00F3}"/>
              </a:ext>
            </a:extLst>
          </p:cNvPr>
          <p:cNvSpPr txBox="1"/>
          <p:nvPr/>
        </p:nvSpPr>
        <p:spPr>
          <a:xfrm>
            <a:off x="1298587" y="2501024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导出服务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5" name="TextBox 120">
            <a:extLst>
              <a:ext uri="{FF2B5EF4-FFF2-40B4-BE49-F238E27FC236}">
                <a16:creationId xmlns:a16="http://schemas.microsoft.com/office/drawing/2014/main" id="{E6F2ADA4-B7E7-CE4F-B0A8-0FFEF777CC11}"/>
              </a:ext>
            </a:extLst>
          </p:cNvPr>
          <p:cNvSpPr txBox="1"/>
          <p:nvPr/>
        </p:nvSpPr>
        <p:spPr>
          <a:xfrm>
            <a:off x="3878991" y="3766493"/>
            <a:ext cx="2290147" cy="640478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注册中心向调用方推送地址列表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6" name="TextBox 121">
            <a:extLst>
              <a:ext uri="{FF2B5EF4-FFF2-40B4-BE49-F238E27FC236}">
                <a16:creationId xmlns:a16="http://schemas.microsoft.com/office/drawing/2014/main" id="{B0509C2B-AC7C-0346-977F-7EF5A2F2310C}"/>
              </a:ext>
            </a:extLst>
          </p:cNvPr>
          <p:cNvSpPr txBox="1"/>
          <p:nvPr/>
        </p:nvSpPr>
        <p:spPr>
          <a:xfrm>
            <a:off x="3885427" y="3518813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发现服务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7" name="TextBox 122">
            <a:extLst>
              <a:ext uri="{FF2B5EF4-FFF2-40B4-BE49-F238E27FC236}">
                <a16:creationId xmlns:a16="http://schemas.microsoft.com/office/drawing/2014/main" id="{B51B8473-8245-FA4F-9EB1-D3F001F62E8B}"/>
              </a:ext>
            </a:extLst>
          </p:cNvPr>
          <p:cNvSpPr txBox="1"/>
          <p:nvPr/>
        </p:nvSpPr>
        <p:spPr>
          <a:xfrm>
            <a:off x="1275320" y="3766493"/>
            <a:ext cx="2290147" cy="911322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服务调用方通过注册中心订阅自己感兴趣的服务</a:t>
            </a:r>
            <a:endParaRPr lang="en-US" sz="1600" b="1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8" name="TextBox 123">
            <a:extLst>
              <a:ext uri="{FF2B5EF4-FFF2-40B4-BE49-F238E27FC236}">
                <a16:creationId xmlns:a16="http://schemas.microsoft.com/office/drawing/2014/main" id="{56D87DF7-1052-DC4D-AF7F-1D41AF424DF0}"/>
              </a:ext>
            </a:extLst>
          </p:cNvPr>
          <p:cNvSpPr txBox="1"/>
          <p:nvPr/>
        </p:nvSpPr>
        <p:spPr>
          <a:xfrm>
            <a:off x="1281756" y="3518813"/>
            <a:ext cx="1005367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订阅服务</a:t>
            </a:r>
            <a:endParaRPr lang="id-ID" sz="1600" b="1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1B112A4F-D0B9-754D-A49B-0BD8BACB32A7}"/>
              </a:ext>
            </a:extLst>
          </p:cNvPr>
          <p:cNvGrpSpPr/>
          <p:nvPr/>
        </p:nvGrpSpPr>
        <p:grpSpPr>
          <a:xfrm>
            <a:off x="812147" y="2420857"/>
            <a:ext cx="383375" cy="383400"/>
            <a:chOff x="1102237" y="2996192"/>
            <a:chExt cx="766749" cy="766800"/>
          </a:xfrm>
        </p:grpSpPr>
        <p:sp>
          <p:nvSpPr>
            <p:cNvPr id="20" name="Freeform 450">
              <a:extLst>
                <a:ext uri="{FF2B5EF4-FFF2-40B4-BE49-F238E27FC236}">
                  <a16:creationId xmlns:a16="http://schemas.microsoft.com/office/drawing/2014/main" id="{7715959C-D80F-904E-BD53-9BAC735B4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237" y="2996192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21" name="TextBox 53">
              <a:extLst>
                <a:ext uri="{FF2B5EF4-FFF2-40B4-BE49-F238E27FC236}">
                  <a16:creationId xmlns:a16="http://schemas.microsoft.com/office/drawing/2014/main" id="{D68638C2-3720-124B-B72E-B29CB069A9D0}"/>
                </a:ext>
              </a:extLst>
            </p:cNvPr>
            <p:cNvSpPr txBox="1"/>
            <p:nvPr/>
          </p:nvSpPr>
          <p:spPr>
            <a:xfrm>
              <a:off x="1243275" y="3148828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1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5E5B593A-6C8C-8C44-B182-85A2B797102A}"/>
              </a:ext>
            </a:extLst>
          </p:cNvPr>
          <p:cNvGrpSpPr/>
          <p:nvPr/>
        </p:nvGrpSpPr>
        <p:grpSpPr>
          <a:xfrm>
            <a:off x="3520528" y="2498054"/>
            <a:ext cx="383375" cy="383400"/>
            <a:chOff x="4221355" y="2835479"/>
            <a:chExt cx="766749" cy="766800"/>
          </a:xfrm>
        </p:grpSpPr>
        <p:sp>
          <p:nvSpPr>
            <p:cNvPr id="25" name="Freeform 450">
              <a:extLst>
                <a:ext uri="{FF2B5EF4-FFF2-40B4-BE49-F238E27FC236}">
                  <a16:creationId xmlns:a16="http://schemas.microsoft.com/office/drawing/2014/main" id="{4198EEA6-597A-0B49-B1D5-C0791C482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355" y="2835479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26" name="TextBox 56">
              <a:extLst>
                <a:ext uri="{FF2B5EF4-FFF2-40B4-BE49-F238E27FC236}">
                  <a16:creationId xmlns:a16="http://schemas.microsoft.com/office/drawing/2014/main" id="{1B2A466A-48A8-834A-A43B-7E5FC30A7A92}"/>
                </a:ext>
              </a:extLst>
            </p:cNvPr>
            <p:cNvSpPr txBox="1"/>
            <p:nvPr/>
          </p:nvSpPr>
          <p:spPr>
            <a:xfrm>
              <a:off x="4362393" y="2966563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2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EA93C74C-3017-374D-8702-0CFBDE1EFB26}"/>
              </a:ext>
            </a:extLst>
          </p:cNvPr>
          <p:cNvGrpSpPr/>
          <p:nvPr/>
        </p:nvGrpSpPr>
        <p:grpSpPr>
          <a:xfrm>
            <a:off x="810418" y="3518813"/>
            <a:ext cx="383375" cy="383400"/>
            <a:chOff x="1736643" y="6751842"/>
            <a:chExt cx="766749" cy="766800"/>
          </a:xfrm>
        </p:grpSpPr>
        <p:sp>
          <p:nvSpPr>
            <p:cNvPr id="28" name="Freeform 450">
              <a:extLst>
                <a:ext uri="{FF2B5EF4-FFF2-40B4-BE49-F238E27FC236}">
                  <a16:creationId xmlns:a16="http://schemas.microsoft.com/office/drawing/2014/main" id="{11E72D5B-1963-834E-A8B6-185CB8FAD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6643" y="6751842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29" name="TextBox 59">
              <a:extLst>
                <a:ext uri="{FF2B5EF4-FFF2-40B4-BE49-F238E27FC236}">
                  <a16:creationId xmlns:a16="http://schemas.microsoft.com/office/drawing/2014/main" id="{2EAF2191-13CD-6347-93FC-D777B1F45077}"/>
                </a:ext>
              </a:extLst>
            </p:cNvPr>
            <p:cNvSpPr txBox="1"/>
            <p:nvPr/>
          </p:nvSpPr>
          <p:spPr>
            <a:xfrm>
              <a:off x="1877681" y="6899860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3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30" name="Group 6">
            <a:extLst>
              <a:ext uri="{FF2B5EF4-FFF2-40B4-BE49-F238E27FC236}">
                <a16:creationId xmlns:a16="http://schemas.microsoft.com/office/drawing/2014/main" id="{0E05A8EA-E588-DA49-ADD7-9E4F46DC4799}"/>
              </a:ext>
            </a:extLst>
          </p:cNvPr>
          <p:cNvGrpSpPr/>
          <p:nvPr/>
        </p:nvGrpSpPr>
        <p:grpSpPr>
          <a:xfrm>
            <a:off x="3468608" y="3496381"/>
            <a:ext cx="383375" cy="383400"/>
            <a:chOff x="6958882" y="6692836"/>
            <a:chExt cx="766749" cy="766800"/>
          </a:xfrm>
        </p:grpSpPr>
        <p:sp>
          <p:nvSpPr>
            <p:cNvPr id="31" name="Freeform 450">
              <a:extLst>
                <a:ext uri="{FF2B5EF4-FFF2-40B4-BE49-F238E27FC236}">
                  <a16:creationId xmlns:a16="http://schemas.microsoft.com/office/drawing/2014/main" id="{D9927767-7A67-AA40-80AE-FD257E3A6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8882" y="6692836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32" name="TextBox 62">
              <a:extLst>
                <a:ext uri="{FF2B5EF4-FFF2-40B4-BE49-F238E27FC236}">
                  <a16:creationId xmlns:a16="http://schemas.microsoft.com/office/drawing/2014/main" id="{76C32C5C-B0A0-0A41-B6F5-657EC6726853}"/>
                </a:ext>
              </a:extLst>
            </p:cNvPr>
            <p:cNvSpPr txBox="1"/>
            <p:nvPr/>
          </p:nvSpPr>
          <p:spPr>
            <a:xfrm>
              <a:off x="7099920" y="6840856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4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33" name="Group 7">
            <a:extLst>
              <a:ext uri="{FF2B5EF4-FFF2-40B4-BE49-F238E27FC236}">
                <a16:creationId xmlns:a16="http://schemas.microsoft.com/office/drawing/2014/main" id="{725071BA-E118-EA46-BA5A-78269F848665}"/>
              </a:ext>
            </a:extLst>
          </p:cNvPr>
          <p:cNvGrpSpPr/>
          <p:nvPr/>
        </p:nvGrpSpPr>
        <p:grpSpPr>
          <a:xfrm>
            <a:off x="833685" y="4742081"/>
            <a:ext cx="383375" cy="383400"/>
            <a:chOff x="1651323" y="8556506"/>
            <a:chExt cx="766749" cy="766800"/>
          </a:xfrm>
        </p:grpSpPr>
        <p:sp>
          <p:nvSpPr>
            <p:cNvPr id="34" name="Freeform 450">
              <a:extLst>
                <a:ext uri="{FF2B5EF4-FFF2-40B4-BE49-F238E27FC236}">
                  <a16:creationId xmlns:a16="http://schemas.microsoft.com/office/drawing/2014/main" id="{CF6E867A-922E-204B-B07F-835423EB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323" y="8556506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35" name="TextBox 65">
              <a:extLst>
                <a:ext uri="{FF2B5EF4-FFF2-40B4-BE49-F238E27FC236}">
                  <a16:creationId xmlns:a16="http://schemas.microsoft.com/office/drawing/2014/main" id="{032A4B21-DAA9-6742-91CB-90703B91242E}"/>
                </a:ext>
              </a:extLst>
            </p:cNvPr>
            <p:cNvSpPr txBox="1"/>
            <p:nvPr/>
          </p:nvSpPr>
          <p:spPr>
            <a:xfrm>
              <a:off x="1792361" y="8687592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5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36" name="Group 8">
            <a:extLst>
              <a:ext uri="{FF2B5EF4-FFF2-40B4-BE49-F238E27FC236}">
                <a16:creationId xmlns:a16="http://schemas.microsoft.com/office/drawing/2014/main" id="{AF655E63-3183-8F41-A290-9717DA931D07}"/>
              </a:ext>
            </a:extLst>
          </p:cNvPr>
          <p:cNvGrpSpPr/>
          <p:nvPr/>
        </p:nvGrpSpPr>
        <p:grpSpPr>
          <a:xfrm>
            <a:off x="3491875" y="4742081"/>
            <a:ext cx="383375" cy="383400"/>
            <a:chOff x="6863580" y="8511642"/>
            <a:chExt cx="766749" cy="766800"/>
          </a:xfrm>
        </p:grpSpPr>
        <p:sp>
          <p:nvSpPr>
            <p:cNvPr id="37" name="Freeform 450">
              <a:extLst>
                <a:ext uri="{FF2B5EF4-FFF2-40B4-BE49-F238E27FC236}">
                  <a16:creationId xmlns:a16="http://schemas.microsoft.com/office/drawing/2014/main" id="{6044F0BF-37E4-0F40-A9E9-283D1A96B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3580" y="8511642"/>
              <a:ext cx="766749" cy="766800"/>
            </a:xfrm>
            <a:custGeom>
              <a:avLst/>
              <a:gdLst>
                <a:gd name="T0" fmla="*/ 1952 w 1953"/>
                <a:gd name="T1" fmla="*/ 976 h 1953"/>
                <a:gd name="T2" fmla="*/ 1952 w 1953"/>
                <a:gd name="T3" fmla="*/ 976 h 1953"/>
                <a:gd name="T4" fmla="*/ 976 w 1953"/>
                <a:gd name="T5" fmla="*/ 0 h 1953"/>
                <a:gd name="T6" fmla="*/ 0 w 1953"/>
                <a:gd name="T7" fmla="*/ 976 h 1953"/>
                <a:gd name="T8" fmla="*/ 976 w 1953"/>
                <a:gd name="T9" fmla="*/ 1952 h 1953"/>
                <a:gd name="T10" fmla="*/ 1952 w 1953"/>
                <a:gd name="T11" fmla="*/ 976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3" h="1953">
                  <a:moveTo>
                    <a:pt x="1952" y="976"/>
                  </a:moveTo>
                  <a:lnTo>
                    <a:pt x="1952" y="976"/>
                  </a:lnTo>
                  <a:cubicBezTo>
                    <a:pt x="1952" y="437"/>
                    <a:pt x="1515" y="0"/>
                    <a:pt x="976" y="0"/>
                  </a:cubicBezTo>
                  <a:cubicBezTo>
                    <a:pt x="437" y="0"/>
                    <a:pt x="0" y="437"/>
                    <a:pt x="0" y="976"/>
                  </a:cubicBezTo>
                  <a:cubicBezTo>
                    <a:pt x="0" y="1515"/>
                    <a:pt x="437" y="1952"/>
                    <a:pt x="976" y="1952"/>
                  </a:cubicBezTo>
                  <a:cubicBezTo>
                    <a:pt x="1515" y="1952"/>
                    <a:pt x="1952" y="1515"/>
                    <a:pt x="1952" y="9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000"/>
            </a:p>
          </p:txBody>
        </p:sp>
        <p:sp>
          <p:nvSpPr>
            <p:cNvPr id="38" name="TextBox 68">
              <a:extLst>
                <a:ext uri="{FF2B5EF4-FFF2-40B4-BE49-F238E27FC236}">
                  <a16:creationId xmlns:a16="http://schemas.microsoft.com/office/drawing/2014/main" id="{A41DB31B-B6FC-FD4A-8920-480DA42D0AD6}"/>
                </a:ext>
              </a:extLst>
            </p:cNvPr>
            <p:cNvSpPr txBox="1"/>
            <p:nvPr/>
          </p:nvSpPr>
          <p:spPr>
            <a:xfrm>
              <a:off x="7004618" y="8642728"/>
              <a:ext cx="484675" cy="461628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  <a:latin typeface="Lato Black"/>
                  <a:cs typeface="Lato Black"/>
                </a:rPr>
                <a:t>6</a:t>
              </a:r>
              <a:endParaRPr lang="id-ID" sz="900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04A52130-AC59-C14A-99A9-ACFE2C27D797}"/>
              </a:ext>
            </a:extLst>
          </p:cNvPr>
          <p:cNvGrpSpPr/>
          <p:nvPr/>
        </p:nvGrpSpPr>
        <p:grpSpPr>
          <a:xfrm>
            <a:off x="6219413" y="2400437"/>
            <a:ext cx="5991400" cy="2957443"/>
            <a:chOff x="12803056" y="4800874"/>
            <a:chExt cx="11982800" cy="5914885"/>
          </a:xfrm>
        </p:grpSpPr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27E861EC-97E5-D841-BA28-D388D1EA3E2D}"/>
                </a:ext>
              </a:extLst>
            </p:cNvPr>
            <p:cNvSpPr/>
            <p:nvPr/>
          </p:nvSpPr>
          <p:spPr>
            <a:xfrm>
              <a:off x="16257862" y="4800874"/>
              <a:ext cx="2750400" cy="977805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  <a:cs typeface="Lato Semibold" panose="020F0502020204030203" pitchFamily="34" charset="0"/>
                </a:rPr>
                <a:t>Registry</a:t>
              </a:r>
              <a:endParaRPr lang="en-US" sz="1400" b="1" dirty="0">
                <a:latin typeface="FZLanTingHei2-GBK" panose="02000000000000000000" pitchFamily="2" charset="-122"/>
                <a:ea typeface="FZLanTingHei2-GBK" panose="02000000000000000000" pitchFamily="2" charset="-122"/>
                <a:cs typeface="Lato Semibold" panose="020F0502020204030203" pitchFamily="34" charset="0"/>
              </a:endParaRPr>
            </a:p>
          </p:txBody>
        </p:sp>
        <p:grpSp>
          <p:nvGrpSpPr>
            <p:cNvPr id="41" name="Group 79">
              <a:extLst>
                <a:ext uri="{FF2B5EF4-FFF2-40B4-BE49-F238E27FC236}">
                  <a16:creationId xmlns:a16="http://schemas.microsoft.com/office/drawing/2014/main" id="{F454BB7B-68D6-0146-BD3F-E2C84ABA334B}"/>
                </a:ext>
              </a:extLst>
            </p:cNvPr>
            <p:cNvGrpSpPr/>
            <p:nvPr/>
          </p:nvGrpSpPr>
          <p:grpSpPr>
            <a:xfrm>
              <a:off x="19718900" y="6797950"/>
              <a:ext cx="2751960" cy="1964614"/>
              <a:chOff x="19803198" y="6263369"/>
              <a:chExt cx="2751960" cy="1964614"/>
            </a:xfrm>
          </p:grpSpPr>
          <p:sp>
            <p:nvSpPr>
              <p:cNvPr id="57" name="Rectangle 37">
                <a:extLst>
                  <a:ext uri="{FF2B5EF4-FFF2-40B4-BE49-F238E27FC236}">
                    <a16:creationId xmlns:a16="http://schemas.microsoft.com/office/drawing/2014/main" id="{3C3FDC7E-BC83-2044-AAE2-6CF6459A35F5}"/>
                  </a:ext>
                </a:extLst>
              </p:cNvPr>
              <p:cNvSpPr/>
              <p:nvPr/>
            </p:nvSpPr>
            <p:spPr>
              <a:xfrm>
                <a:off x="19803198" y="6263369"/>
                <a:ext cx="2751960" cy="977805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latin typeface="FZLanTingHei2-GBK" panose="02000000000000000000" pitchFamily="2" charset="-122"/>
                    <a:ea typeface="FZLanTingHei2-GBK" panose="02000000000000000000" pitchFamily="2" charset="-122"/>
                  </a:rPr>
                  <a:t>Provider</a:t>
                </a:r>
                <a:endParaRPr lang="en-US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</a:endParaRPr>
              </a:p>
            </p:txBody>
          </p:sp>
          <p:sp>
            <p:nvSpPr>
              <p:cNvPr id="58" name="Rectangle 38">
                <a:extLst>
                  <a:ext uri="{FF2B5EF4-FFF2-40B4-BE49-F238E27FC236}">
                    <a16:creationId xmlns:a16="http://schemas.microsoft.com/office/drawing/2014/main" id="{FBDB2F99-B57E-A644-A659-D4B459EB55A8}"/>
                  </a:ext>
                </a:extLst>
              </p:cNvPr>
              <p:cNvSpPr/>
              <p:nvPr/>
            </p:nvSpPr>
            <p:spPr>
              <a:xfrm>
                <a:off x="19803198" y="7250178"/>
                <a:ext cx="2751960" cy="977805"/>
              </a:xfrm>
              <a:prstGeom prst="rect">
                <a:avLst/>
              </a:prstGeom>
              <a:solidFill>
                <a:schemeClr val="accent2"/>
              </a:solidFill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dirty="0">
                    <a:latin typeface="FZLanTingHei2-GBK" panose="02000000000000000000" pitchFamily="2" charset="-122"/>
                    <a:ea typeface="FZLanTingHei2-GBK" panose="02000000000000000000" pitchFamily="2" charset="-122"/>
                  </a:rPr>
                  <a:t>Container</a:t>
                </a:r>
                <a:endParaRPr lang="en-US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</a:endParaRPr>
              </a:p>
            </p:txBody>
          </p:sp>
        </p:grp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5EBFAE5F-70E7-234D-BFC9-9C71A99580F6}"/>
                </a:ext>
              </a:extLst>
            </p:cNvPr>
            <p:cNvSpPr/>
            <p:nvPr/>
          </p:nvSpPr>
          <p:spPr>
            <a:xfrm>
              <a:off x="16257862" y="9737954"/>
              <a:ext cx="2750400" cy="977805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</a:rPr>
                <a:t>Admin</a:t>
              </a:r>
              <a:endParaRPr lang="en-US" sz="1400" b="1" dirty="0">
                <a:latin typeface="FZLanTingHei2-GBK" panose="02000000000000000000" pitchFamily="2" charset="-122"/>
                <a:ea typeface="FZLanTingHei2-GBK" panose="02000000000000000000" pitchFamily="2" charset="-122"/>
              </a:endParaRP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5A29FEFD-F27A-6B4E-8FA1-5E2140AB0A9E}"/>
                </a:ext>
              </a:extLst>
            </p:cNvPr>
            <p:cNvSpPr/>
            <p:nvPr/>
          </p:nvSpPr>
          <p:spPr>
            <a:xfrm>
              <a:off x="12803056" y="7291355"/>
              <a:ext cx="2751960" cy="97780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FZLanTingHei2-GBK" panose="02000000000000000000" pitchFamily="2" charset="-122"/>
                  <a:ea typeface="FZLanTingHei2-GBK" panose="02000000000000000000" pitchFamily="2" charset="-122"/>
                </a:rPr>
                <a:t>Consumer</a:t>
              </a:r>
              <a:endParaRPr lang="en-US" sz="1400" b="1" dirty="0">
                <a:latin typeface="FZLanTingHei2-GBK" panose="02000000000000000000" pitchFamily="2" charset="-122"/>
                <a:ea typeface="FZLanTingHei2-GBK" panose="02000000000000000000" pitchFamily="2" charset="-122"/>
              </a:endParaRPr>
            </a:p>
          </p:txBody>
        </p:sp>
        <p:cxnSp>
          <p:nvCxnSpPr>
            <p:cNvPr id="44" name="Elbow Connector 10">
              <a:extLst>
                <a:ext uri="{FF2B5EF4-FFF2-40B4-BE49-F238E27FC236}">
                  <a16:creationId xmlns:a16="http://schemas.microsoft.com/office/drawing/2014/main" id="{73ED7F61-6E4D-E046-ABC1-A2E83368C6AD}"/>
                </a:ext>
              </a:extLst>
            </p:cNvPr>
            <p:cNvCxnSpPr>
              <a:stCxn id="57" idx="3"/>
              <a:endCxn id="58" idx="3"/>
            </p:cNvCxnSpPr>
            <p:nvPr/>
          </p:nvCxnSpPr>
          <p:spPr>
            <a:xfrm>
              <a:off x="22470860" y="7286853"/>
              <a:ext cx="12700" cy="986809"/>
            </a:xfrm>
            <a:prstGeom prst="bentConnector3">
              <a:avLst>
                <a:gd name="adj1" fmla="val 5283346"/>
              </a:avLst>
            </a:prstGeom>
            <a:ln w="38100">
              <a:solidFill>
                <a:schemeClr val="tx2"/>
              </a:solidFill>
              <a:prstDash val="sys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13">
              <a:extLst>
                <a:ext uri="{FF2B5EF4-FFF2-40B4-BE49-F238E27FC236}">
                  <a16:creationId xmlns:a16="http://schemas.microsoft.com/office/drawing/2014/main" id="{59AD8E3F-C8BA-5740-8F28-2117871AED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0921" y="5799000"/>
              <a:ext cx="2016124" cy="998950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5">
              <a:extLst>
                <a:ext uri="{FF2B5EF4-FFF2-40B4-BE49-F238E27FC236}">
                  <a16:creationId xmlns:a16="http://schemas.microsoft.com/office/drawing/2014/main" id="{AAB7034F-9411-EE4D-88D2-F3090165A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330922" y="8785182"/>
              <a:ext cx="2016123" cy="941463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24">
              <a:extLst>
                <a:ext uri="{FF2B5EF4-FFF2-40B4-BE49-F238E27FC236}">
                  <a16:creationId xmlns:a16="http://schemas.microsoft.com/office/drawing/2014/main" id="{AF4D0AA8-0046-F74A-A822-B1EA4918BEAD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15555016" y="7780258"/>
              <a:ext cx="4151184" cy="24167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97">
              <a:extLst>
                <a:ext uri="{FF2B5EF4-FFF2-40B4-BE49-F238E27FC236}">
                  <a16:creationId xmlns:a16="http://schemas.microsoft.com/office/drawing/2014/main" id="{2AD2414D-1BC9-E640-8A57-472EFEAE4CB1}"/>
                </a:ext>
              </a:extLst>
            </p:cNvPr>
            <p:cNvCxnSpPr>
              <a:cxnSpLocks/>
            </p:cNvCxnSpPr>
            <p:nvPr/>
          </p:nvCxnSpPr>
          <p:spPr>
            <a:xfrm>
              <a:off x="14722550" y="8292898"/>
              <a:ext cx="2254915" cy="1450711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104">
              <a:extLst>
                <a:ext uri="{FF2B5EF4-FFF2-40B4-BE49-F238E27FC236}">
                  <a16:creationId xmlns:a16="http://schemas.microsoft.com/office/drawing/2014/main" id="{6779860D-A345-9944-96BA-95421F671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98293" y="5814229"/>
              <a:ext cx="2205020" cy="1487422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105">
              <a:extLst>
                <a:ext uri="{FF2B5EF4-FFF2-40B4-BE49-F238E27FC236}">
                  <a16:creationId xmlns:a16="http://schemas.microsoft.com/office/drawing/2014/main" id="{87048268-1F4B-094A-9E47-C0122BCE0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04596" y="5789988"/>
              <a:ext cx="2205020" cy="1487422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91">
              <a:extLst>
                <a:ext uri="{FF2B5EF4-FFF2-40B4-BE49-F238E27FC236}">
                  <a16:creationId xmlns:a16="http://schemas.microsoft.com/office/drawing/2014/main" id="{5D8678F6-30BE-C149-A611-C646B0D5626F}"/>
                </a:ext>
              </a:extLst>
            </p:cNvPr>
            <p:cNvSpPr txBox="1"/>
            <p:nvPr/>
          </p:nvSpPr>
          <p:spPr>
            <a:xfrm>
              <a:off x="23364954" y="7575700"/>
              <a:ext cx="14209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1.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start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2" name="TextBox 108">
              <a:extLst>
                <a:ext uri="{FF2B5EF4-FFF2-40B4-BE49-F238E27FC236}">
                  <a16:creationId xmlns:a16="http://schemas.microsoft.com/office/drawing/2014/main" id="{2632CD29-F92E-A847-9003-D6FD94729619}"/>
                </a:ext>
              </a:extLst>
            </p:cNvPr>
            <p:cNvSpPr txBox="1"/>
            <p:nvPr/>
          </p:nvSpPr>
          <p:spPr>
            <a:xfrm>
              <a:off x="19569602" y="6093182"/>
              <a:ext cx="19402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2.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register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3" name="TextBox 109">
              <a:extLst>
                <a:ext uri="{FF2B5EF4-FFF2-40B4-BE49-F238E27FC236}">
                  <a16:creationId xmlns:a16="http://schemas.microsoft.com/office/drawing/2014/main" id="{9DFCDE60-2F02-DB43-B16F-BF09600FB928}"/>
                </a:ext>
              </a:extLst>
            </p:cNvPr>
            <p:cNvSpPr txBox="1"/>
            <p:nvPr/>
          </p:nvSpPr>
          <p:spPr>
            <a:xfrm>
              <a:off x="13768236" y="6042206"/>
              <a:ext cx="227370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  <a:cs typeface="Lato" panose="020F0502020204030203" pitchFamily="34" charset="0"/>
                </a:rPr>
                <a:t>3.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  <a:cs typeface="Lato" panose="020F0502020204030203" pitchFamily="34" charset="0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  <a:cs typeface="Lato" panose="020F0502020204030203" pitchFamily="34" charset="0"/>
                </a:rPr>
                <a:t>subscribe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54" name="TextBox 112">
              <a:extLst>
                <a:ext uri="{FF2B5EF4-FFF2-40B4-BE49-F238E27FC236}">
                  <a16:creationId xmlns:a16="http://schemas.microsoft.com/office/drawing/2014/main" id="{DD08FB70-A614-6D4F-B18B-7717B4AE098E}"/>
                </a:ext>
              </a:extLst>
            </p:cNvPr>
            <p:cNvSpPr txBox="1"/>
            <p:nvPr/>
          </p:nvSpPr>
          <p:spPr>
            <a:xfrm>
              <a:off x="16288038" y="6397840"/>
              <a:ext cx="15972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4.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notify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5" name="TextBox 115">
              <a:extLst>
                <a:ext uri="{FF2B5EF4-FFF2-40B4-BE49-F238E27FC236}">
                  <a16:creationId xmlns:a16="http://schemas.microsoft.com/office/drawing/2014/main" id="{275E903A-7C96-9446-A2C5-B8367EA08B66}"/>
                </a:ext>
              </a:extLst>
            </p:cNvPr>
            <p:cNvSpPr txBox="1"/>
            <p:nvPr/>
          </p:nvSpPr>
          <p:spPr>
            <a:xfrm>
              <a:off x="17029372" y="7336978"/>
              <a:ext cx="17671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5.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invoke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  <p:sp>
          <p:nvSpPr>
            <p:cNvPr id="56" name="TextBox 116">
              <a:extLst>
                <a:ext uri="{FF2B5EF4-FFF2-40B4-BE49-F238E27FC236}">
                  <a16:creationId xmlns:a16="http://schemas.microsoft.com/office/drawing/2014/main" id="{0EFE2280-518A-0643-B904-5925DD9FD4E6}"/>
                </a:ext>
              </a:extLst>
            </p:cNvPr>
            <p:cNvSpPr txBox="1"/>
            <p:nvPr/>
          </p:nvSpPr>
          <p:spPr>
            <a:xfrm>
              <a:off x="16704836" y="9124387"/>
              <a:ext cx="162608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6.</a:t>
              </a:r>
              <a:r>
                <a:rPr lang="zh-CN" altLang="en-US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FZLanTingHei-R-GBK" panose="02000000000000000000" pitchFamily="2" charset="-122"/>
                  <a:ea typeface="FZLanTingHei-R-GBK" panose="02000000000000000000" pitchFamily="2" charset="-122"/>
                </a:rPr>
                <a:t>count</a:t>
              </a:r>
              <a:endParaRPr lang="en-US" sz="12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75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Spring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  <a:sym typeface="+mn-ea"/>
              </a:rPr>
              <a:t>Boot</a:t>
            </a:r>
            <a:endParaRPr kumimoji="1" lang="zh-CN" altLang="en-US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2" name="Rectangle 16"/>
          <p:cNvSpPr/>
          <p:nvPr/>
        </p:nvSpPr>
        <p:spPr>
          <a:xfrm>
            <a:off x="680494" y="3561869"/>
            <a:ext cx="2662372" cy="341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利用 </a:t>
            </a:r>
            <a:r>
              <a:rPr lang="en-US" altLang="zh-CN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Dubbo </a:t>
            </a: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注解提升开发效率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859514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注解驱动</a:t>
            </a:r>
          </a:p>
        </p:txBody>
      </p:sp>
      <p:sp>
        <p:nvSpPr>
          <p:cNvPr id="14" name="Freeform 18"/>
          <p:cNvSpPr>
            <a:spLocks noChangeAspect="1" noEditPoints="1"/>
          </p:cNvSpPr>
          <p:nvPr/>
        </p:nvSpPr>
        <p:spPr bwMode="auto">
          <a:xfrm>
            <a:off x="1857474" y="2715846"/>
            <a:ext cx="308411" cy="308411"/>
          </a:xfrm>
          <a:custGeom>
            <a:avLst/>
            <a:gdLst>
              <a:gd name="T0" fmla="*/ 90 w 133"/>
              <a:gd name="T1" fmla="*/ 9 h 133"/>
              <a:gd name="T2" fmla="*/ 16 w 133"/>
              <a:gd name="T3" fmla="*/ 83 h 133"/>
              <a:gd name="T4" fmla="*/ 4 w 133"/>
              <a:gd name="T5" fmla="*/ 129 h 133"/>
              <a:gd name="T6" fmla="*/ 50 w 133"/>
              <a:gd name="T7" fmla="*/ 117 h 133"/>
              <a:gd name="T8" fmla="*/ 124 w 133"/>
              <a:gd name="T9" fmla="*/ 44 h 133"/>
              <a:gd name="T10" fmla="*/ 124 w 133"/>
              <a:gd name="T11" fmla="*/ 9 h 133"/>
              <a:gd name="T12" fmla="*/ 90 w 133"/>
              <a:gd name="T13" fmla="*/ 9 h 133"/>
              <a:gd name="T14" fmla="*/ 24 w 133"/>
              <a:gd name="T15" fmla="*/ 86 h 133"/>
              <a:gd name="T16" fmla="*/ 84 w 133"/>
              <a:gd name="T17" fmla="*/ 26 h 133"/>
              <a:gd name="T18" fmla="*/ 92 w 133"/>
              <a:gd name="T19" fmla="*/ 35 h 133"/>
              <a:gd name="T20" fmla="*/ 34 w 133"/>
              <a:gd name="T21" fmla="*/ 93 h 133"/>
              <a:gd name="T22" fmla="*/ 32 w 133"/>
              <a:gd name="T23" fmla="*/ 91 h 133"/>
              <a:gd name="T24" fmla="*/ 24 w 133"/>
              <a:gd name="T25" fmla="*/ 86 h 133"/>
              <a:gd name="T26" fmla="*/ 24 w 133"/>
              <a:gd name="T27" fmla="*/ 86 h 133"/>
              <a:gd name="T28" fmla="*/ 11 w 133"/>
              <a:gd name="T29" fmla="*/ 122 h 133"/>
              <a:gd name="T30" fmla="*/ 19 w 133"/>
              <a:gd name="T31" fmla="*/ 93 h 133"/>
              <a:gd name="T32" fmla="*/ 29 w 133"/>
              <a:gd name="T33" fmla="*/ 99 h 133"/>
              <a:gd name="T34" fmla="*/ 33 w 133"/>
              <a:gd name="T35" fmla="*/ 102 h 133"/>
              <a:gd name="T36" fmla="*/ 39 w 133"/>
              <a:gd name="T37" fmla="*/ 114 h 133"/>
              <a:gd name="T38" fmla="*/ 11 w 133"/>
              <a:gd name="T39" fmla="*/ 122 h 133"/>
              <a:gd name="T40" fmla="*/ 47 w 133"/>
              <a:gd name="T41" fmla="*/ 109 h 133"/>
              <a:gd name="T42" fmla="*/ 46 w 133"/>
              <a:gd name="T43" fmla="*/ 110 h 133"/>
              <a:gd name="T44" fmla="*/ 41 w 133"/>
              <a:gd name="T45" fmla="*/ 99 h 133"/>
              <a:gd name="T46" fmla="*/ 40 w 133"/>
              <a:gd name="T47" fmla="*/ 99 h 133"/>
              <a:gd name="T48" fmla="*/ 98 w 133"/>
              <a:gd name="T49" fmla="*/ 41 h 133"/>
              <a:gd name="T50" fmla="*/ 107 w 133"/>
              <a:gd name="T51" fmla="*/ 49 h 133"/>
              <a:gd name="T52" fmla="*/ 47 w 133"/>
              <a:gd name="T53" fmla="*/ 109 h 133"/>
              <a:gd name="T54" fmla="*/ 118 w 133"/>
              <a:gd name="T55" fmla="*/ 38 h 133"/>
              <a:gd name="T56" fmla="*/ 112 w 133"/>
              <a:gd name="T57" fmla="*/ 44 h 133"/>
              <a:gd name="T58" fmla="*/ 89 w 133"/>
              <a:gd name="T59" fmla="*/ 21 h 133"/>
              <a:gd name="T60" fmla="*/ 95 w 133"/>
              <a:gd name="T61" fmla="*/ 15 h 133"/>
              <a:gd name="T62" fmla="*/ 118 w 133"/>
              <a:gd name="T63" fmla="*/ 15 h 133"/>
              <a:gd name="T64" fmla="*/ 118 w 133"/>
              <a:gd name="T65" fmla="*/ 3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3" h="133">
                <a:moveTo>
                  <a:pt x="90" y="9"/>
                </a:moveTo>
                <a:cubicBezTo>
                  <a:pt x="16" y="83"/>
                  <a:pt x="16" y="83"/>
                  <a:pt x="16" y="83"/>
                </a:cubicBezTo>
                <a:cubicBezTo>
                  <a:pt x="7" y="91"/>
                  <a:pt x="0" y="125"/>
                  <a:pt x="4" y="129"/>
                </a:cubicBezTo>
                <a:cubicBezTo>
                  <a:pt x="9" y="133"/>
                  <a:pt x="42" y="126"/>
                  <a:pt x="50" y="117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34"/>
                  <a:pt x="133" y="19"/>
                  <a:pt x="124" y="9"/>
                </a:cubicBezTo>
                <a:cubicBezTo>
                  <a:pt x="114" y="0"/>
                  <a:pt x="99" y="0"/>
                  <a:pt x="90" y="9"/>
                </a:cubicBezTo>
                <a:close/>
                <a:moveTo>
                  <a:pt x="24" y="86"/>
                </a:moveTo>
                <a:cubicBezTo>
                  <a:pt x="84" y="26"/>
                  <a:pt x="84" y="26"/>
                  <a:pt x="84" y="26"/>
                </a:cubicBezTo>
                <a:cubicBezTo>
                  <a:pt x="92" y="35"/>
                  <a:pt x="92" y="35"/>
                  <a:pt x="92" y="35"/>
                </a:cubicBezTo>
                <a:cubicBezTo>
                  <a:pt x="34" y="93"/>
                  <a:pt x="34" y="93"/>
                  <a:pt x="34" y="93"/>
                </a:cubicBezTo>
                <a:cubicBezTo>
                  <a:pt x="32" y="91"/>
                  <a:pt x="32" y="91"/>
                  <a:pt x="32" y="91"/>
                </a:cubicBezTo>
                <a:cubicBezTo>
                  <a:pt x="30" y="89"/>
                  <a:pt x="27" y="87"/>
                  <a:pt x="24" y="86"/>
                </a:cubicBezTo>
                <a:cubicBezTo>
                  <a:pt x="24" y="86"/>
                  <a:pt x="24" y="86"/>
                  <a:pt x="24" y="86"/>
                </a:cubicBezTo>
                <a:close/>
                <a:moveTo>
                  <a:pt x="11" y="122"/>
                </a:moveTo>
                <a:cubicBezTo>
                  <a:pt x="10" y="120"/>
                  <a:pt x="14" y="104"/>
                  <a:pt x="19" y="93"/>
                </a:cubicBezTo>
                <a:cubicBezTo>
                  <a:pt x="23" y="94"/>
                  <a:pt x="26" y="96"/>
                  <a:pt x="29" y="99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6" y="106"/>
                  <a:pt x="38" y="110"/>
                  <a:pt x="39" y="114"/>
                </a:cubicBezTo>
                <a:cubicBezTo>
                  <a:pt x="28" y="119"/>
                  <a:pt x="13" y="123"/>
                  <a:pt x="11" y="122"/>
                </a:cubicBezTo>
                <a:close/>
                <a:moveTo>
                  <a:pt x="47" y="109"/>
                </a:moveTo>
                <a:cubicBezTo>
                  <a:pt x="47" y="110"/>
                  <a:pt x="46" y="110"/>
                  <a:pt x="46" y="110"/>
                </a:cubicBezTo>
                <a:cubicBezTo>
                  <a:pt x="45" y="106"/>
                  <a:pt x="44" y="102"/>
                  <a:pt x="41" y="99"/>
                </a:cubicBezTo>
                <a:cubicBezTo>
                  <a:pt x="40" y="99"/>
                  <a:pt x="40" y="99"/>
                  <a:pt x="40" y="99"/>
                </a:cubicBezTo>
                <a:cubicBezTo>
                  <a:pt x="98" y="41"/>
                  <a:pt x="98" y="41"/>
                  <a:pt x="98" y="4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47" y="109"/>
                  <a:pt x="47" y="109"/>
                  <a:pt x="47" y="109"/>
                </a:cubicBezTo>
                <a:close/>
                <a:moveTo>
                  <a:pt x="118" y="38"/>
                </a:moveTo>
                <a:cubicBezTo>
                  <a:pt x="112" y="44"/>
                  <a:pt x="112" y="44"/>
                  <a:pt x="112" y="44"/>
                </a:cubicBezTo>
                <a:cubicBezTo>
                  <a:pt x="89" y="21"/>
                  <a:pt x="89" y="21"/>
                  <a:pt x="89" y="21"/>
                </a:cubicBezTo>
                <a:cubicBezTo>
                  <a:pt x="95" y="15"/>
                  <a:pt x="95" y="15"/>
                  <a:pt x="95" y="15"/>
                </a:cubicBezTo>
                <a:cubicBezTo>
                  <a:pt x="101" y="8"/>
                  <a:pt x="112" y="8"/>
                  <a:pt x="118" y="15"/>
                </a:cubicBezTo>
                <a:cubicBezTo>
                  <a:pt x="125" y="21"/>
                  <a:pt x="125" y="32"/>
                  <a:pt x="118" y="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8" name="Rectangle 27"/>
          <p:cNvSpPr/>
          <p:nvPr/>
        </p:nvSpPr>
        <p:spPr bwMode="auto">
          <a:xfrm>
            <a:off x="679532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1218565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19" name="Rectangle 16"/>
          <p:cNvSpPr/>
          <p:nvPr/>
        </p:nvSpPr>
        <p:spPr>
          <a:xfrm>
            <a:off x="4733682" y="3595187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通过外部化配置实现 </a:t>
            </a:r>
            <a:r>
              <a:rPr lang="en-US" altLang="zh-CN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Dubbo </a:t>
            </a: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在不同环境和行为的控制</a:t>
            </a:r>
          </a:p>
        </p:txBody>
      </p:sp>
      <p:sp>
        <p:nvSpPr>
          <p:cNvPr id="20" name="TextBox 17"/>
          <p:cNvSpPr txBox="1"/>
          <p:nvPr/>
        </p:nvSpPr>
        <p:spPr>
          <a:xfrm>
            <a:off x="4912702" y="3235147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id-ID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外部化配置</a:t>
            </a:r>
          </a:p>
        </p:txBody>
      </p:sp>
      <p:sp>
        <p:nvSpPr>
          <p:cNvPr id="22" name="Rectangle 27"/>
          <p:cNvSpPr/>
          <p:nvPr/>
        </p:nvSpPr>
        <p:spPr bwMode="auto">
          <a:xfrm>
            <a:off x="4732720" y="2177458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1218565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8" name="Freeform 14"/>
          <p:cNvSpPr>
            <a:spLocks noChangeAspect="1" noEditPoints="1"/>
          </p:cNvSpPr>
          <p:nvPr/>
        </p:nvSpPr>
        <p:spPr bwMode="auto">
          <a:xfrm>
            <a:off x="5916063" y="2730579"/>
            <a:ext cx="297607" cy="278944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116 w 128"/>
              <a:gd name="T15" fmla="*/ 0 h 120"/>
              <a:gd name="T16" fmla="*/ 12 w 128"/>
              <a:gd name="T17" fmla="*/ 0 h 120"/>
              <a:gd name="T18" fmla="*/ 0 w 128"/>
              <a:gd name="T19" fmla="*/ 12 h 120"/>
              <a:gd name="T20" fmla="*/ 0 w 128"/>
              <a:gd name="T21" fmla="*/ 80 h 120"/>
              <a:gd name="T22" fmla="*/ 12 w 128"/>
              <a:gd name="T23" fmla="*/ 92 h 120"/>
              <a:gd name="T24" fmla="*/ 28 w 128"/>
              <a:gd name="T25" fmla="*/ 92 h 120"/>
              <a:gd name="T26" fmla="*/ 28 w 128"/>
              <a:gd name="T27" fmla="*/ 109 h 120"/>
              <a:gd name="T28" fmla="*/ 44 w 128"/>
              <a:gd name="T29" fmla="*/ 114 h 120"/>
              <a:gd name="T30" fmla="*/ 68 w 128"/>
              <a:gd name="T31" fmla="*/ 92 h 120"/>
              <a:gd name="T32" fmla="*/ 116 w 128"/>
              <a:gd name="T33" fmla="*/ 92 h 120"/>
              <a:gd name="T34" fmla="*/ 128 w 128"/>
              <a:gd name="T35" fmla="*/ 80 h 120"/>
              <a:gd name="T36" fmla="*/ 128 w 128"/>
              <a:gd name="T37" fmla="*/ 12 h 120"/>
              <a:gd name="T38" fmla="*/ 116 w 128"/>
              <a:gd name="T39" fmla="*/ 0 h 120"/>
              <a:gd name="T40" fmla="*/ 120 w 128"/>
              <a:gd name="T41" fmla="*/ 76 h 120"/>
              <a:gd name="T42" fmla="*/ 112 w 128"/>
              <a:gd name="T43" fmla="*/ 84 h 120"/>
              <a:gd name="T44" fmla="*/ 66 w 128"/>
              <a:gd name="T45" fmla="*/ 84 h 120"/>
              <a:gd name="T46" fmla="*/ 39 w 128"/>
              <a:gd name="T47" fmla="*/ 108 h 120"/>
              <a:gd name="T48" fmla="*/ 36 w 128"/>
              <a:gd name="T49" fmla="*/ 92 h 120"/>
              <a:gd name="T50" fmla="*/ 36 w 128"/>
              <a:gd name="T51" fmla="*/ 92 h 120"/>
              <a:gd name="T52" fmla="*/ 36 w 128"/>
              <a:gd name="T53" fmla="*/ 84 h 120"/>
              <a:gd name="T54" fmla="*/ 16 w 128"/>
              <a:gd name="T55" fmla="*/ 84 h 120"/>
              <a:gd name="T56" fmla="*/ 8 w 128"/>
              <a:gd name="T57" fmla="*/ 76 h 120"/>
              <a:gd name="T58" fmla="*/ 8 w 128"/>
              <a:gd name="T59" fmla="*/ 16 h 120"/>
              <a:gd name="T60" fmla="*/ 16 w 128"/>
              <a:gd name="T61" fmla="*/ 8 h 120"/>
              <a:gd name="T62" fmla="*/ 112 w 128"/>
              <a:gd name="T63" fmla="*/ 8 h 120"/>
              <a:gd name="T64" fmla="*/ 120 w 128"/>
              <a:gd name="T65" fmla="*/ 16 h 120"/>
              <a:gd name="T66" fmla="*/ 120 w 128"/>
              <a:gd name="T67" fmla="*/ 76 h 120"/>
              <a:gd name="T68" fmla="*/ 100 w 128"/>
              <a:gd name="T69" fmla="*/ 24 h 120"/>
              <a:gd name="T70" fmla="*/ 28 w 128"/>
              <a:gd name="T71" fmla="*/ 24 h 120"/>
              <a:gd name="T72" fmla="*/ 24 w 128"/>
              <a:gd name="T73" fmla="*/ 28 h 120"/>
              <a:gd name="T74" fmla="*/ 28 w 128"/>
              <a:gd name="T75" fmla="*/ 32 h 120"/>
              <a:gd name="T76" fmla="*/ 100 w 128"/>
              <a:gd name="T77" fmla="*/ 32 h 120"/>
              <a:gd name="T78" fmla="*/ 104 w 128"/>
              <a:gd name="T79" fmla="*/ 28 h 120"/>
              <a:gd name="T80" fmla="*/ 100 w 128"/>
              <a:gd name="T81" fmla="*/ 24 h 120"/>
              <a:gd name="T82" fmla="*/ 72 w 128"/>
              <a:gd name="T83" fmla="*/ 56 h 120"/>
              <a:gd name="T84" fmla="*/ 28 w 128"/>
              <a:gd name="T85" fmla="*/ 56 h 120"/>
              <a:gd name="T86" fmla="*/ 24 w 128"/>
              <a:gd name="T87" fmla="*/ 60 h 120"/>
              <a:gd name="T88" fmla="*/ 28 w 128"/>
              <a:gd name="T89" fmla="*/ 64 h 120"/>
              <a:gd name="T90" fmla="*/ 72 w 128"/>
              <a:gd name="T91" fmla="*/ 64 h 120"/>
              <a:gd name="T92" fmla="*/ 76 w 128"/>
              <a:gd name="T93" fmla="*/ 60 h 120"/>
              <a:gd name="T94" fmla="*/ 72 w 128"/>
              <a:gd name="T95" fmla="*/ 5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1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1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cubicBezTo>
                  <a:pt x="120" y="76"/>
                  <a:pt x="120" y="76"/>
                  <a:pt x="120" y="7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3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3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9" name="Rectangle 16"/>
          <p:cNvSpPr/>
          <p:nvPr/>
        </p:nvSpPr>
        <p:spPr>
          <a:xfrm>
            <a:off x="8786870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辅助开发人员实时监控和诊断 </a:t>
            </a:r>
            <a:r>
              <a:rPr lang="en-US" altLang="zh-CN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Dubbo </a:t>
            </a:r>
            <a:r>
              <a:rPr lang="zh-CN" altLang="en-US" sz="1200" dirty="0">
                <a:solidFill>
                  <a:prstClr val="white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+mn-lt"/>
              </a:rPr>
              <a:t>健康等指标信息</a:t>
            </a:r>
          </a:p>
        </p:txBody>
      </p:sp>
      <p:sp>
        <p:nvSpPr>
          <p:cNvPr id="30" name="TextBox 17"/>
          <p:cNvSpPr txBox="1"/>
          <p:nvPr/>
        </p:nvSpPr>
        <p:spPr>
          <a:xfrm>
            <a:off x="8965890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en-US" altLang="zh-CN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Production-Ready</a:t>
            </a:r>
          </a:p>
        </p:txBody>
      </p:sp>
      <p:sp>
        <p:nvSpPr>
          <p:cNvPr id="32" name="Rectangle 27"/>
          <p:cNvSpPr/>
          <p:nvPr/>
        </p:nvSpPr>
        <p:spPr bwMode="auto">
          <a:xfrm>
            <a:off x="8785908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</p:spPr>
        <p:txBody>
          <a:bodyPr vert="horz" wrap="square" lIns="45720" tIns="22860" rIns="45720" bIns="22860" numCol="1" rtlCol="0" anchor="t" anchorCtr="0" compatLnSpc="1"/>
          <a:lstStyle/>
          <a:p>
            <a:pPr algn="ctr" defTabSz="1218565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3" name="Freeform 22"/>
          <p:cNvSpPr>
            <a:spLocks noChangeAspect="1" noEditPoints="1"/>
          </p:cNvSpPr>
          <p:nvPr/>
        </p:nvSpPr>
        <p:spPr bwMode="auto">
          <a:xfrm>
            <a:off x="9969253" y="2744961"/>
            <a:ext cx="297607" cy="296625"/>
          </a:xfrm>
          <a:custGeom>
            <a:avLst/>
            <a:gdLst>
              <a:gd name="T0" fmla="*/ 126 w 128"/>
              <a:gd name="T1" fmla="*/ 118 h 128"/>
              <a:gd name="T2" fmla="*/ 64 w 128"/>
              <a:gd name="T3" fmla="*/ 128 h 128"/>
              <a:gd name="T4" fmla="*/ 1 w 128"/>
              <a:gd name="T5" fmla="*/ 118 h 128"/>
              <a:gd name="T6" fmla="*/ 1 w 128"/>
              <a:gd name="T7" fmla="*/ 111 h 128"/>
              <a:gd name="T8" fmla="*/ 24 w 128"/>
              <a:gd name="T9" fmla="*/ 91 h 128"/>
              <a:gd name="T10" fmla="*/ 40 w 128"/>
              <a:gd name="T11" fmla="*/ 86 h 128"/>
              <a:gd name="T12" fmla="*/ 40 w 128"/>
              <a:gd name="T13" fmla="*/ 75 h 128"/>
              <a:gd name="T14" fmla="*/ 28 w 128"/>
              <a:gd name="T15" fmla="*/ 44 h 128"/>
              <a:gd name="T16" fmla="*/ 64 w 128"/>
              <a:gd name="T17" fmla="*/ 0 h 128"/>
              <a:gd name="T18" fmla="*/ 100 w 128"/>
              <a:gd name="T19" fmla="*/ 44 h 128"/>
              <a:gd name="T20" fmla="*/ 88 w 128"/>
              <a:gd name="T21" fmla="*/ 75 h 128"/>
              <a:gd name="T22" fmla="*/ 88 w 128"/>
              <a:gd name="T23" fmla="*/ 86 h 128"/>
              <a:gd name="T24" fmla="*/ 104 w 128"/>
              <a:gd name="T25" fmla="*/ 91 h 128"/>
              <a:gd name="T26" fmla="*/ 127 w 128"/>
              <a:gd name="T27" fmla="*/ 111 h 128"/>
              <a:gd name="T28" fmla="*/ 126 w 128"/>
              <a:gd name="T29" fmla="*/ 118 h 128"/>
              <a:gd name="T30" fmla="*/ 92 w 128"/>
              <a:gd name="T31" fmla="*/ 44 h 128"/>
              <a:gd name="T32" fmla="*/ 64 w 128"/>
              <a:gd name="T33" fmla="*/ 8 h 128"/>
              <a:gd name="T34" fmla="*/ 36 w 128"/>
              <a:gd name="T35" fmla="*/ 44 h 128"/>
              <a:gd name="T36" fmla="*/ 64 w 128"/>
              <a:gd name="T37" fmla="*/ 80 h 128"/>
              <a:gd name="T38" fmla="*/ 92 w 128"/>
              <a:gd name="T39" fmla="*/ 44 h 128"/>
              <a:gd name="T40" fmla="*/ 102 w 128"/>
              <a:gd name="T41" fmla="*/ 99 h 128"/>
              <a:gd name="T42" fmla="*/ 84 w 128"/>
              <a:gd name="T43" fmla="*/ 93 h 128"/>
              <a:gd name="T44" fmla="*/ 80 w 128"/>
              <a:gd name="T45" fmla="*/ 91 h 128"/>
              <a:gd name="T46" fmla="*/ 80 w 128"/>
              <a:gd name="T47" fmla="*/ 83 h 128"/>
              <a:gd name="T48" fmla="*/ 64 w 128"/>
              <a:gd name="T49" fmla="*/ 88 h 128"/>
              <a:gd name="T50" fmla="*/ 48 w 128"/>
              <a:gd name="T51" fmla="*/ 83 h 128"/>
              <a:gd name="T52" fmla="*/ 48 w 128"/>
              <a:gd name="T53" fmla="*/ 91 h 128"/>
              <a:gd name="T54" fmla="*/ 44 w 128"/>
              <a:gd name="T55" fmla="*/ 93 h 128"/>
              <a:gd name="T56" fmla="*/ 25 w 128"/>
              <a:gd name="T57" fmla="*/ 99 h 128"/>
              <a:gd name="T58" fmla="*/ 8 w 128"/>
              <a:gd name="T59" fmla="*/ 113 h 128"/>
              <a:gd name="T60" fmla="*/ 64 w 128"/>
              <a:gd name="T61" fmla="*/ 120 h 128"/>
              <a:gd name="T62" fmla="*/ 120 w 128"/>
              <a:gd name="T63" fmla="*/ 113 h 128"/>
              <a:gd name="T64" fmla="*/ 102 w 128"/>
              <a:gd name="T65" fmla="*/ 9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18"/>
                </a:moveTo>
                <a:cubicBezTo>
                  <a:pt x="121" y="126"/>
                  <a:pt x="89" y="128"/>
                  <a:pt x="64" y="128"/>
                </a:cubicBezTo>
                <a:cubicBezTo>
                  <a:pt x="39" y="128"/>
                  <a:pt x="7" y="126"/>
                  <a:pt x="1" y="118"/>
                </a:cubicBezTo>
                <a:cubicBezTo>
                  <a:pt x="0" y="116"/>
                  <a:pt x="0" y="113"/>
                  <a:pt x="1" y="111"/>
                </a:cubicBezTo>
                <a:cubicBezTo>
                  <a:pt x="6" y="96"/>
                  <a:pt x="16" y="92"/>
                  <a:pt x="24" y="91"/>
                </a:cubicBezTo>
                <a:cubicBezTo>
                  <a:pt x="31" y="90"/>
                  <a:pt x="37" y="88"/>
                  <a:pt x="40" y="86"/>
                </a:cubicBezTo>
                <a:cubicBezTo>
                  <a:pt x="40" y="85"/>
                  <a:pt x="40" y="79"/>
                  <a:pt x="40" y="75"/>
                </a:cubicBezTo>
                <a:cubicBezTo>
                  <a:pt x="33" y="67"/>
                  <a:pt x="28" y="55"/>
                  <a:pt x="28" y="44"/>
                </a:cubicBezTo>
                <a:cubicBezTo>
                  <a:pt x="28" y="20"/>
                  <a:pt x="40" y="0"/>
                  <a:pt x="64" y="0"/>
                </a:cubicBezTo>
                <a:cubicBezTo>
                  <a:pt x="88" y="0"/>
                  <a:pt x="100" y="20"/>
                  <a:pt x="100" y="44"/>
                </a:cubicBezTo>
                <a:cubicBezTo>
                  <a:pt x="100" y="55"/>
                  <a:pt x="95" y="67"/>
                  <a:pt x="88" y="75"/>
                </a:cubicBezTo>
                <a:cubicBezTo>
                  <a:pt x="88" y="77"/>
                  <a:pt x="88" y="79"/>
                  <a:pt x="88" y="86"/>
                </a:cubicBezTo>
                <a:cubicBezTo>
                  <a:pt x="91" y="88"/>
                  <a:pt x="97" y="90"/>
                  <a:pt x="104" y="91"/>
                </a:cubicBezTo>
                <a:cubicBezTo>
                  <a:pt x="112" y="92"/>
                  <a:pt x="122" y="96"/>
                  <a:pt x="127" y="111"/>
                </a:cubicBezTo>
                <a:cubicBezTo>
                  <a:pt x="128" y="113"/>
                  <a:pt x="128" y="116"/>
                  <a:pt x="126" y="118"/>
                </a:cubicBezTo>
                <a:close/>
                <a:moveTo>
                  <a:pt x="92" y="44"/>
                </a:moveTo>
                <a:cubicBezTo>
                  <a:pt x="92" y="24"/>
                  <a:pt x="83" y="8"/>
                  <a:pt x="64" y="8"/>
                </a:cubicBezTo>
                <a:cubicBezTo>
                  <a:pt x="45" y="8"/>
                  <a:pt x="36" y="24"/>
                  <a:pt x="36" y="44"/>
                </a:cubicBezTo>
                <a:cubicBezTo>
                  <a:pt x="36" y="60"/>
                  <a:pt x="49" y="80"/>
                  <a:pt x="64" y="80"/>
                </a:cubicBezTo>
                <a:cubicBezTo>
                  <a:pt x="79" y="80"/>
                  <a:pt x="92" y="60"/>
                  <a:pt x="92" y="44"/>
                </a:cubicBezTo>
                <a:close/>
                <a:moveTo>
                  <a:pt x="102" y="99"/>
                </a:moveTo>
                <a:cubicBezTo>
                  <a:pt x="95" y="98"/>
                  <a:pt x="88" y="95"/>
                  <a:pt x="84" y="93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91"/>
                  <a:pt x="80" y="86"/>
                  <a:pt x="80" y="83"/>
                </a:cubicBezTo>
                <a:cubicBezTo>
                  <a:pt x="75" y="86"/>
                  <a:pt x="70" y="88"/>
                  <a:pt x="64" y="88"/>
                </a:cubicBezTo>
                <a:cubicBezTo>
                  <a:pt x="58" y="88"/>
                  <a:pt x="53" y="86"/>
                  <a:pt x="48" y="83"/>
                </a:cubicBezTo>
                <a:cubicBezTo>
                  <a:pt x="48" y="86"/>
                  <a:pt x="48" y="91"/>
                  <a:pt x="48" y="91"/>
                </a:cubicBezTo>
                <a:cubicBezTo>
                  <a:pt x="44" y="93"/>
                  <a:pt x="44" y="93"/>
                  <a:pt x="44" y="93"/>
                </a:cubicBezTo>
                <a:cubicBezTo>
                  <a:pt x="40" y="95"/>
                  <a:pt x="33" y="98"/>
                  <a:pt x="25" y="99"/>
                </a:cubicBezTo>
                <a:cubicBezTo>
                  <a:pt x="19" y="100"/>
                  <a:pt x="13" y="102"/>
                  <a:pt x="8" y="113"/>
                </a:cubicBezTo>
                <a:cubicBezTo>
                  <a:pt x="8" y="114"/>
                  <a:pt x="15" y="120"/>
                  <a:pt x="64" y="120"/>
                </a:cubicBezTo>
                <a:cubicBezTo>
                  <a:pt x="113" y="120"/>
                  <a:pt x="119" y="114"/>
                  <a:pt x="120" y="113"/>
                </a:cubicBezTo>
                <a:cubicBezTo>
                  <a:pt x="115" y="102"/>
                  <a:pt x="108" y="100"/>
                  <a:pt x="102" y="9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1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2.7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新特性</a:t>
            </a:r>
          </a:p>
        </p:txBody>
      </p:sp>
      <p:sp>
        <p:nvSpPr>
          <p:cNvPr id="12" name="Rectangle 16"/>
          <p:cNvSpPr/>
          <p:nvPr/>
        </p:nvSpPr>
        <p:spPr>
          <a:xfrm>
            <a:off x="680494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利用 </a:t>
            </a:r>
            <a:r>
              <a:rPr lang="en-US" altLang="zh-CN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JDK8</a:t>
            </a: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 的 </a:t>
            </a:r>
            <a:r>
              <a:rPr lang="en-US" altLang="zh-CN" sz="1200" dirty="0" err="1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CompletableFuture</a:t>
            </a: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，更好地支持异步化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859514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异步化支持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4" name="Freeform 18"/>
          <p:cNvSpPr>
            <a:spLocks noChangeAspect="1" noEditPoints="1"/>
          </p:cNvSpPr>
          <p:nvPr/>
        </p:nvSpPr>
        <p:spPr bwMode="auto">
          <a:xfrm>
            <a:off x="1857474" y="2715846"/>
            <a:ext cx="308411" cy="308411"/>
          </a:xfrm>
          <a:custGeom>
            <a:avLst/>
            <a:gdLst>
              <a:gd name="T0" fmla="*/ 90 w 133"/>
              <a:gd name="T1" fmla="*/ 9 h 133"/>
              <a:gd name="T2" fmla="*/ 16 w 133"/>
              <a:gd name="T3" fmla="*/ 83 h 133"/>
              <a:gd name="T4" fmla="*/ 4 w 133"/>
              <a:gd name="T5" fmla="*/ 129 h 133"/>
              <a:gd name="T6" fmla="*/ 50 w 133"/>
              <a:gd name="T7" fmla="*/ 117 h 133"/>
              <a:gd name="T8" fmla="*/ 124 w 133"/>
              <a:gd name="T9" fmla="*/ 44 h 133"/>
              <a:gd name="T10" fmla="*/ 124 w 133"/>
              <a:gd name="T11" fmla="*/ 9 h 133"/>
              <a:gd name="T12" fmla="*/ 90 w 133"/>
              <a:gd name="T13" fmla="*/ 9 h 133"/>
              <a:gd name="T14" fmla="*/ 24 w 133"/>
              <a:gd name="T15" fmla="*/ 86 h 133"/>
              <a:gd name="T16" fmla="*/ 84 w 133"/>
              <a:gd name="T17" fmla="*/ 26 h 133"/>
              <a:gd name="T18" fmla="*/ 92 w 133"/>
              <a:gd name="T19" fmla="*/ 35 h 133"/>
              <a:gd name="T20" fmla="*/ 34 w 133"/>
              <a:gd name="T21" fmla="*/ 93 h 133"/>
              <a:gd name="T22" fmla="*/ 32 w 133"/>
              <a:gd name="T23" fmla="*/ 91 h 133"/>
              <a:gd name="T24" fmla="*/ 24 w 133"/>
              <a:gd name="T25" fmla="*/ 86 h 133"/>
              <a:gd name="T26" fmla="*/ 24 w 133"/>
              <a:gd name="T27" fmla="*/ 86 h 133"/>
              <a:gd name="T28" fmla="*/ 11 w 133"/>
              <a:gd name="T29" fmla="*/ 122 h 133"/>
              <a:gd name="T30" fmla="*/ 19 w 133"/>
              <a:gd name="T31" fmla="*/ 93 h 133"/>
              <a:gd name="T32" fmla="*/ 29 w 133"/>
              <a:gd name="T33" fmla="*/ 99 h 133"/>
              <a:gd name="T34" fmla="*/ 33 w 133"/>
              <a:gd name="T35" fmla="*/ 102 h 133"/>
              <a:gd name="T36" fmla="*/ 39 w 133"/>
              <a:gd name="T37" fmla="*/ 114 h 133"/>
              <a:gd name="T38" fmla="*/ 11 w 133"/>
              <a:gd name="T39" fmla="*/ 122 h 133"/>
              <a:gd name="T40" fmla="*/ 47 w 133"/>
              <a:gd name="T41" fmla="*/ 109 h 133"/>
              <a:gd name="T42" fmla="*/ 46 w 133"/>
              <a:gd name="T43" fmla="*/ 110 h 133"/>
              <a:gd name="T44" fmla="*/ 41 w 133"/>
              <a:gd name="T45" fmla="*/ 99 h 133"/>
              <a:gd name="T46" fmla="*/ 40 w 133"/>
              <a:gd name="T47" fmla="*/ 99 h 133"/>
              <a:gd name="T48" fmla="*/ 98 w 133"/>
              <a:gd name="T49" fmla="*/ 41 h 133"/>
              <a:gd name="T50" fmla="*/ 107 w 133"/>
              <a:gd name="T51" fmla="*/ 49 h 133"/>
              <a:gd name="T52" fmla="*/ 47 w 133"/>
              <a:gd name="T53" fmla="*/ 109 h 133"/>
              <a:gd name="T54" fmla="*/ 118 w 133"/>
              <a:gd name="T55" fmla="*/ 38 h 133"/>
              <a:gd name="T56" fmla="*/ 112 w 133"/>
              <a:gd name="T57" fmla="*/ 44 h 133"/>
              <a:gd name="T58" fmla="*/ 89 w 133"/>
              <a:gd name="T59" fmla="*/ 21 h 133"/>
              <a:gd name="T60" fmla="*/ 95 w 133"/>
              <a:gd name="T61" fmla="*/ 15 h 133"/>
              <a:gd name="T62" fmla="*/ 118 w 133"/>
              <a:gd name="T63" fmla="*/ 15 h 133"/>
              <a:gd name="T64" fmla="*/ 118 w 133"/>
              <a:gd name="T65" fmla="*/ 3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3" h="133">
                <a:moveTo>
                  <a:pt x="90" y="9"/>
                </a:moveTo>
                <a:cubicBezTo>
                  <a:pt x="16" y="83"/>
                  <a:pt x="16" y="83"/>
                  <a:pt x="16" y="83"/>
                </a:cubicBezTo>
                <a:cubicBezTo>
                  <a:pt x="7" y="91"/>
                  <a:pt x="0" y="125"/>
                  <a:pt x="4" y="129"/>
                </a:cubicBezTo>
                <a:cubicBezTo>
                  <a:pt x="9" y="133"/>
                  <a:pt x="42" y="126"/>
                  <a:pt x="50" y="117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34"/>
                  <a:pt x="133" y="19"/>
                  <a:pt x="124" y="9"/>
                </a:cubicBezTo>
                <a:cubicBezTo>
                  <a:pt x="114" y="0"/>
                  <a:pt x="99" y="0"/>
                  <a:pt x="90" y="9"/>
                </a:cubicBezTo>
                <a:close/>
                <a:moveTo>
                  <a:pt x="24" y="86"/>
                </a:moveTo>
                <a:cubicBezTo>
                  <a:pt x="84" y="26"/>
                  <a:pt x="84" y="26"/>
                  <a:pt x="84" y="26"/>
                </a:cubicBezTo>
                <a:cubicBezTo>
                  <a:pt x="92" y="35"/>
                  <a:pt x="92" y="35"/>
                  <a:pt x="92" y="35"/>
                </a:cubicBezTo>
                <a:cubicBezTo>
                  <a:pt x="34" y="93"/>
                  <a:pt x="34" y="93"/>
                  <a:pt x="34" y="93"/>
                </a:cubicBezTo>
                <a:cubicBezTo>
                  <a:pt x="32" y="91"/>
                  <a:pt x="32" y="91"/>
                  <a:pt x="32" y="91"/>
                </a:cubicBezTo>
                <a:cubicBezTo>
                  <a:pt x="30" y="89"/>
                  <a:pt x="27" y="87"/>
                  <a:pt x="24" y="86"/>
                </a:cubicBezTo>
                <a:cubicBezTo>
                  <a:pt x="24" y="86"/>
                  <a:pt x="24" y="86"/>
                  <a:pt x="24" y="86"/>
                </a:cubicBezTo>
                <a:close/>
                <a:moveTo>
                  <a:pt x="11" y="122"/>
                </a:moveTo>
                <a:cubicBezTo>
                  <a:pt x="10" y="120"/>
                  <a:pt x="14" y="104"/>
                  <a:pt x="19" y="93"/>
                </a:cubicBezTo>
                <a:cubicBezTo>
                  <a:pt x="23" y="94"/>
                  <a:pt x="26" y="96"/>
                  <a:pt x="29" y="99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6" y="106"/>
                  <a:pt x="38" y="110"/>
                  <a:pt x="39" y="114"/>
                </a:cubicBezTo>
                <a:cubicBezTo>
                  <a:pt x="28" y="119"/>
                  <a:pt x="13" y="123"/>
                  <a:pt x="11" y="122"/>
                </a:cubicBezTo>
                <a:close/>
                <a:moveTo>
                  <a:pt x="47" y="109"/>
                </a:moveTo>
                <a:cubicBezTo>
                  <a:pt x="47" y="110"/>
                  <a:pt x="46" y="110"/>
                  <a:pt x="46" y="110"/>
                </a:cubicBezTo>
                <a:cubicBezTo>
                  <a:pt x="45" y="106"/>
                  <a:pt x="44" y="102"/>
                  <a:pt x="41" y="99"/>
                </a:cubicBezTo>
                <a:cubicBezTo>
                  <a:pt x="40" y="99"/>
                  <a:pt x="40" y="99"/>
                  <a:pt x="40" y="99"/>
                </a:cubicBezTo>
                <a:cubicBezTo>
                  <a:pt x="98" y="41"/>
                  <a:pt x="98" y="41"/>
                  <a:pt x="98" y="4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47" y="109"/>
                  <a:pt x="47" y="109"/>
                  <a:pt x="47" y="109"/>
                </a:cubicBezTo>
                <a:close/>
                <a:moveTo>
                  <a:pt x="118" y="38"/>
                </a:moveTo>
                <a:cubicBezTo>
                  <a:pt x="112" y="44"/>
                  <a:pt x="112" y="44"/>
                  <a:pt x="112" y="44"/>
                </a:cubicBezTo>
                <a:cubicBezTo>
                  <a:pt x="89" y="21"/>
                  <a:pt x="89" y="21"/>
                  <a:pt x="89" y="21"/>
                </a:cubicBezTo>
                <a:cubicBezTo>
                  <a:pt x="95" y="15"/>
                  <a:pt x="95" y="15"/>
                  <a:pt x="95" y="15"/>
                </a:cubicBezTo>
                <a:cubicBezTo>
                  <a:pt x="101" y="8"/>
                  <a:pt x="112" y="8"/>
                  <a:pt x="118" y="15"/>
                </a:cubicBezTo>
                <a:cubicBezTo>
                  <a:pt x="125" y="21"/>
                  <a:pt x="125" y="32"/>
                  <a:pt x="118" y="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8" name="Rectangle 27"/>
          <p:cNvSpPr/>
          <p:nvPr/>
        </p:nvSpPr>
        <p:spPr bwMode="auto">
          <a:xfrm>
            <a:off x="679532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B6653C8-15CC-0C4D-92B3-5BE91EADB3AF}"/>
              </a:ext>
            </a:extLst>
          </p:cNvPr>
          <p:cNvSpPr/>
          <p:nvPr/>
        </p:nvSpPr>
        <p:spPr>
          <a:xfrm>
            <a:off x="4733682" y="3595187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将单一的注册中心拆开，减少不必要的参数注册，增加元数据信息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044AE9FA-96C0-714C-8F26-441569769036}"/>
              </a:ext>
            </a:extLst>
          </p:cNvPr>
          <p:cNvSpPr txBox="1"/>
          <p:nvPr/>
        </p:nvSpPr>
        <p:spPr>
          <a:xfrm>
            <a:off x="4912702" y="3235147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元数据改造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BC4CBE94-DE2D-3349-A30C-EEB4D56A22BF}"/>
              </a:ext>
            </a:extLst>
          </p:cNvPr>
          <p:cNvSpPr/>
          <p:nvPr/>
        </p:nvSpPr>
        <p:spPr bwMode="auto">
          <a:xfrm>
            <a:off x="4732720" y="2177458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A4222B4D-F3D4-AD42-AB80-78B16A1DF5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6063" y="2730579"/>
            <a:ext cx="297607" cy="278944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116 w 128"/>
              <a:gd name="T15" fmla="*/ 0 h 120"/>
              <a:gd name="T16" fmla="*/ 12 w 128"/>
              <a:gd name="T17" fmla="*/ 0 h 120"/>
              <a:gd name="T18" fmla="*/ 0 w 128"/>
              <a:gd name="T19" fmla="*/ 12 h 120"/>
              <a:gd name="T20" fmla="*/ 0 w 128"/>
              <a:gd name="T21" fmla="*/ 80 h 120"/>
              <a:gd name="T22" fmla="*/ 12 w 128"/>
              <a:gd name="T23" fmla="*/ 92 h 120"/>
              <a:gd name="T24" fmla="*/ 28 w 128"/>
              <a:gd name="T25" fmla="*/ 92 h 120"/>
              <a:gd name="T26" fmla="*/ 28 w 128"/>
              <a:gd name="T27" fmla="*/ 109 h 120"/>
              <a:gd name="T28" fmla="*/ 44 w 128"/>
              <a:gd name="T29" fmla="*/ 114 h 120"/>
              <a:gd name="T30" fmla="*/ 68 w 128"/>
              <a:gd name="T31" fmla="*/ 92 h 120"/>
              <a:gd name="T32" fmla="*/ 116 w 128"/>
              <a:gd name="T33" fmla="*/ 92 h 120"/>
              <a:gd name="T34" fmla="*/ 128 w 128"/>
              <a:gd name="T35" fmla="*/ 80 h 120"/>
              <a:gd name="T36" fmla="*/ 128 w 128"/>
              <a:gd name="T37" fmla="*/ 12 h 120"/>
              <a:gd name="T38" fmla="*/ 116 w 128"/>
              <a:gd name="T39" fmla="*/ 0 h 120"/>
              <a:gd name="T40" fmla="*/ 120 w 128"/>
              <a:gd name="T41" fmla="*/ 76 h 120"/>
              <a:gd name="T42" fmla="*/ 112 w 128"/>
              <a:gd name="T43" fmla="*/ 84 h 120"/>
              <a:gd name="T44" fmla="*/ 66 w 128"/>
              <a:gd name="T45" fmla="*/ 84 h 120"/>
              <a:gd name="T46" fmla="*/ 39 w 128"/>
              <a:gd name="T47" fmla="*/ 108 h 120"/>
              <a:gd name="T48" fmla="*/ 36 w 128"/>
              <a:gd name="T49" fmla="*/ 92 h 120"/>
              <a:gd name="T50" fmla="*/ 36 w 128"/>
              <a:gd name="T51" fmla="*/ 92 h 120"/>
              <a:gd name="T52" fmla="*/ 36 w 128"/>
              <a:gd name="T53" fmla="*/ 84 h 120"/>
              <a:gd name="T54" fmla="*/ 16 w 128"/>
              <a:gd name="T55" fmla="*/ 84 h 120"/>
              <a:gd name="T56" fmla="*/ 8 w 128"/>
              <a:gd name="T57" fmla="*/ 76 h 120"/>
              <a:gd name="T58" fmla="*/ 8 w 128"/>
              <a:gd name="T59" fmla="*/ 16 h 120"/>
              <a:gd name="T60" fmla="*/ 16 w 128"/>
              <a:gd name="T61" fmla="*/ 8 h 120"/>
              <a:gd name="T62" fmla="*/ 112 w 128"/>
              <a:gd name="T63" fmla="*/ 8 h 120"/>
              <a:gd name="T64" fmla="*/ 120 w 128"/>
              <a:gd name="T65" fmla="*/ 16 h 120"/>
              <a:gd name="T66" fmla="*/ 120 w 128"/>
              <a:gd name="T67" fmla="*/ 76 h 120"/>
              <a:gd name="T68" fmla="*/ 100 w 128"/>
              <a:gd name="T69" fmla="*/ 24 h 120"/>
              <a:gd name="T70" fmla="*/ 28 w 128"/>
              <a:gd name="T71" fmla="*/ 24 h 120"/>
              <a:gd name="T72" fmla="*/ 24 w 128"/>
              <a:gd name="T73" fmla="*/ 28 h 120"/>
              <a:gd name="T74" fmla="*/ 28 w 128"/>
              <a:gd name="T75" fmla="*/ 32 h 120"/>
              <a:gd name="T76" fmla="*/ 100 w 128"/>
              <a:gd name="T77" fmla="*/ 32 h 120"/>
              <a:gd name="T78" fmla="*/ 104 w 128"/>
              <a:gd name="T79" fmla="*/ 28 h 120"/>
              <a:gd name="T80" fmla="*/ 100 w 128"/>
              <a:gd name="T81" fmla="*/ 24 h 120"/>
              <a:gd name="T82" fmla="*/ 72 w 128"/>
              <a:gd name="T83" fmla="*/ 56 h 120"/>
              <a:gd name="T84" fmla="*/ 28 w 128"/>
              <a:gd name="T85" fmla="*/ 56 h 120"/>
              <a:gd name="T86" fmla="*/ 24 w 128"/>
              <a:gd name="T87" fmla="*/ 60 h 120"/>
              <a:gd name="T88" fmla="*/ 28 w 128"/>
              <a:gd name="T89" fmla="*/ 64 h 120"/>
              <a:gd name="T90" fmla="*/ 72 w 128"/>
              <a:gd name="T91" fmla="*/ 64 h 120"/>
              <a:gd name="T92" fmla="*/ 76 w 128"/>
              <a:gd name="T93" fmla="*/ 60 h 120"/>
              <a:gd name="T94" fmla="*/ 72 w 128"/>
              <a:gd name="T95" fmla="*/ 5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1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1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cubicBezTo>
                  <a:pt x="120" y="76"/>
                  <a:pt x="120" y="76"/>
                  <a:pt x="120" y="7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3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3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8D73A6E6-E6EB-AB4C-AA13-B75F32DA7000}"/>
              </a:ext>
            </a:extLst>
          </p:cNvPr>
          <p:cNvSpPr/>
          <p:nvPr/>
        </p:nvSpPr>
        <p:spPr>
          <a:xfrm>
            <a:off x="8786870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增加了标签路由实现流量隔离，增加了应用级别的路由和配置信息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AA358478-FD48-D34C-B877-89BFDC204B9E}"/>
              </a:ext>
            </a:extLst>
          </p:cNvPr>
          <p:cNvSpPr txBox="1"/>
          <p:nvPr/>
        </p:nvSpPr>
        <p:spPr>
          <a:xfrm>
            <a:off x="8965890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服务治理增强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F46F564-3742-BE40-ABFB-63F7BD4F9198}"/>
              </a:ext>
            </a:extLst>
          </p:cNvPr>
          <p:cNvSpPr/>
          <p:nvPr/>
        </p:nvSpPr>
        <p:spPr bwMode="auto">
          <a:xfrm>
            <a:off x="8785908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9027A2CC-2170-2741-B673-E12B34CC0DA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69253" y="2744961"/>
            <a:ext cx="297607" cy="296625"/>
          </a:xfrm>
          <a:custGeom>
            <a:avLst/>
            <a:gdLst>
              <a:gd name="T0" fmla="*/ 126 w 128"/>
              <a:gd name="T1" fmla="*/ 118 h 128"/>
              <a:gd name="T2" fmla="*/ 64 w 128"/>
              <a:gd name="T3" fmla="*/ 128 h 128"/>
              <a:gd name="T4" fmla="*/ 1 w 128"/>
              <a:gd name="T5" fmla="*/ 118 h 128"/>
              <a:gd name="T6" fmla="*/ 1 w 128"/>
              <a:gd name="T7" fmla="*/ 111 h 128"/>
              <a:gd name="T8" fmla="*/ 24 w 128"/>
              <a:gd name="T9" fmla="*/ 91 h 128"/>
              <a:gd name="T10" fmla="*/ 40 w 128"/>
              <a:gd name="T11" fmla="*/ 86 h 128"/>
              <a:gd name="T12" fmla="*/ 40 w 128"/>
              <a:gd name="T13" fmla="*/ 75 h 128"/>
              <a:gd name="T14" fmla="*/ 28 w 128"/>
              <a:gd name="T15" fmla="*/ 44 h 128"/>
              <a:gd name="T16" fmla="*/ 64 w 128"/>
              <a:gd name="T17" fmla="*/ 0 h 128"/>
              <a:gd name="T18" fmla="*/ 100 w 128"/>
              <a:gd name="T19" fmla="*/ 44 h 128"/>
              <a:gd name="T20" fmla="*/ 88 w 128"/>
              <a:gd name="T21" fmla="*/ 75 h 128"/>
              <a:gd name="T22" fmla="*/ 88 w 128"/>
              <a:gd name="T23" fmla="*/ 86 h 128"/>
              <a:gd name="T24" fmla="*/ 104 w 128"/>
              <a:gd name="T25" fmla="*/ 91 h 128"/>
              <a:gd name="T26" fmla="*/ 127 w 128"/>
              <a:gd name="T27" fmla="*/ 111 h 128"/>
              <a:gd name="T28" fmla="*/ 126 w 128"/>
              <a:gd name="T29" fmla="*/ 118 h 128"/>
              <a:gd name="T30" fmla="*/ 92 w 128"/>
              <a:gd name="T31" fmla="*/ 44 h 128"/>
              <a:gd name="T32" fmla="*/ 64 w 128"/>
              <a:gd name="T33" fmla="*/ 8 h 128"/>
              <a:gd name="T34" fmla="*/ 36 w 128"/>
              <a:gd name="T35" fmla="*/ 44 h 128"/>
              <a:gd name="T36" fmla="*/ 64 w 128"/>
              <a:gd name="T37" fmla="*/ 80 h 128"/>
              <a:gd name="T38" fmla="*/ 92 w 128"/>
              <a:gd name="T39" fmla="*/ 44 h 128"/>
              <a:gd name="T40" fmla="*/ 102 w 128"/>
              <a:gd name="T41" fmla="*/ 99 h 128"/>
              <a:gd name="T42" fmla="*/ 84 w 128"/>
              <a:gd name="T43" fmla="*/ 93 h 128"/>
              <a:gd name="T44" fmla="*/ 80 w 128"/>
              <a:gd name="T45" fmla="*/ 91 h 128"/>
              <a:gd name="T46" fmla="*/ 80 w 128"/>
              <a:gd name="T47" fmla="*/ 83 h 128"/>
              <a:gd name="T48" fmla="*/ 64 w 128"/>
              <a:gd name="T49" fmla="*/ 88 h 128"/>
              <a:gd name="T50" fmla="*/ 48 w 128"/>
              <a:gd name="T51" fmla="*/ 83 h 128"/>
              <a:gd name="T52" fmla="*/ 48 w 128"/>
              <a:gd name="T53" fmla="*/ 91 h 128"/>
              <a:gd name="T54" fmla="*/ 44 w 128"/>
              <a:gd name="T55" fmla="*/ 93 h 128"/>
              <a:gd name="T56" fmla="*/ 25 w 128"/>
              <a:gd name="T57" fmla="*/ 99 h 128"/>
              <a:gd name="T58" fmla="*/ 8 w 128"/>
              <a:gd name="T59" fmla="*/ 113 h 128"/>
              <a:gd name="T60" fmla="*/ 64 w 128"/>
              <a:gd name="T61" fmla="*/ 120 h 128"/>
              <a:gd name="T62" fmla="*/ 120 w 128"/>
              <a:gd name="T63" fmla="*/ 113 h 128"/>
              <a:gd name="T64" fmla="*/ 102 w 128"/>
              <a:gd name="T65" fmla="*/ 9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18"/>
                </a:moveTo>
                <a:cubicBezTo>
                  <a:pt x="121" y="126"/>
                  <a:pt x="89" y="128"/>
                  <a:pt x="64" y="128"/>
                </a:cubicBezTo>
                <a:cubicBezTo>
                  <a:pt x="39" y="128"/>
                  <a:pt x="7" y="126"/>
                  <a:pt x="1" y="118"/>
                </a:cubicBezTo>
                <a:cubicBezTo>
                  <a:pt x="0" y="116"/>
                  <a:pt x="0" y="113"/>
                  <a:pt x="1" y="111"/>
                </a:cubicBezTo>
                <a:cubicBezTo>
                  <a:pt x="6" y="96"/>
                  <a:pt x="16" y="92"/>
                  <a:pt x="24" y="91"/>
                </a:cubicBezTo>
                <a:cubicBezTo>
                  <a:pt x="31" y="90"/>
                  <a:pt x="37" y="88"/>
                  <a:pt x="40" y="86"/>
                </a:cubicBezTo>
                <a:cubicBezTo>
                  <a:pt x="40" y="85"/>
                  <a:pt x="40" y="79"/>
                  <a:pt x="40" y="75"/>
                </a:cubicBezTo>
                <a:cubicBezTo>
                  <a:pt x="33" y="67"/>
                  <a:pt x="28" y="55"/>
                  <a:pt x="28" y="44"/>
                </a:cubicBezTo>
                <a:cubicBezTo>
                  <a:pt x="28" y="20"/>
                  <a:pt x="40" y="0"/>
                  <a:pt x="64" y="0"/>
                </a:cubicBezTo>
                <a:cubicBezTo>
                  <a:pt x="88" y="0"/>
                  <a:pt x="100" y="20"/>
                  <a:pt x="100" y="44"/>
                </a:cubicBezTo>
                <a:cubicBezTo>
                  <a:pt x="100" y="55"/>
                  <a:pt x="95" y="67"/>
                  <a:pt x="88" y="75"/>
                </a:cubicBezTo>
                <a:cubicBezTo>
                  <a:pt x="88" y="77"/>
                  <a:pt x="88" y="79"/>
                  <a:pt x="88" y="86"/>
                </a:cubicBezTo>
                <a:cubicBezTo>
                  <a:pt x="91" y="88"/>
                  <a:pt x="97" y="90"/>
                  <a:pt x="104" y="91"/>
                </a:cubicBezTo>
                <a:cubicBezTo>
                  <a:pt x="112" y="92"/>
                  <a:pt x="122" y="96"/>
                  <a:pt x="127" y="111"/>
                </a:cubicBezTo>
                <a:cubicBezTo>
                  <a:pt x="128" y="113"/>
                  <a:pt x="128" y="116"/>
                  <a:pt x="126" y="118"/>
                </a:cubicBezTo>
                <a:close/>
                <a:moveTo>
                  <a:pt x="92" y="44"/>
                </a:moveTo>
                <a:cubicBezTo>
                  <a:pt x="92" y="24"/>
                  <a:pt x="83" y="8"/>
                  <a:pt x="64" y="8"/>
                </a:cubicBezTo>
                <a:cubicBezTo>
                  <a:pt x="45" y="8"/>
                  <a:pt x="36" y="24"/>
                  <a:pt x="36" y="44"/>
                </a:cubicBezTo>
                <a:cubicBezTo>
                  <a:pt x="36" y="60"/>
                  <a:pt x="49" y="80"/>
                  <a:pt x="64" y="80"/>
                </a:cubicBezTo>
                <a:cubicBezTo>
                  <a:pt x="79" y="80"/>
                  <a:pt x="92" y="60"/>
                  <a:pt x="92" y="44"/>
                </a:cubicBezTo>
                <a:close/>
                <a:moveTo>
                  <a:pt x="102" y="99"/>
                </a:moveTo>
                <a:cubicBezTo>
                  <a:pt x="95" y="98"/>
                  <a:pt x="88" y="95"/>
                  <a:pt x="84" y="93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91"/>
                  <a:pt x="80" y="86"/>
                  <a:pt x="80" y="83"/>
                </a:cubicBezTo>
                <a:cubicBezTo>
                  <a:pt x="75" y="86"/>
                  <a:pt x="70" y="88"/>
                  <a:pt x="64" y="88"/>
                </a:cubicBezTo>
                <a:cubicBezTo>
                  <a:pt x="58" y="88"/>
                  <a:pt x="53" y="86"/>
                  <a:pt x="48" y="83"/>
                </a:cubicBezTo>
                <a:cubicBezTo>
                  <a:pt x="48" y="86"/>
                  <a:pt x="48" y="91"/>
                  <a:pt x="48" y="91"/>
                </a:cubicBezTo>
                <a:cubicBezTo>
                  <a:pt x="44" y="93"/>
                  <a:pt x="44" y="93"/>
                  <a:pt x="44" y="93"/>
                </a:cubicBezTo>
                <a:cubicBezTo>
                  <a:pt x="40" y="95"/>
                  <a:pt x="33" y="98"/>
                  <a:pt x="25" y="99"/>
                </a:cubicBezTo>
                <a:cubicBezTo>
                  <a:pt x="19" y="100"/>
                  <a:pt x="13" y="102"/>
                  <a:pt x="8" y="113"/>
                </a:cubicBezTo>
                <a:cubicBezTo>
                  <a:pt x="8" y="114"/>
                  <a:pt x="15" y="120"/>
                  <a:pt x="64" y="120"/>
                </a:cubicBezTo>
                <a:cubicBezTo>
                  <a:pt x="113" y="120"/>
                  <a:pt x="119" y="114"/>
                  <a:pt x="120" y="113"/>
                </a:cubicBezTo>
                <a:cubicBezTo>
                  <a:pt x="115" y="102"/>
                  <a:pt x="108" y="100"/>
                  <a:pt x="102" y="9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1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Admin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新特性</a:t>
            </a:r>
          </a:p>
        </p:txBody>
      </p:sp>
      <p:sp>
        <p:nvSpPr>
          <p:cNvPr id="12" name="Rectangle 16"/>
          <p:cNvSpPr/>
          <p:nvPr/>
        </p:nvSpPr>
        <p:spPr>
          <a:xfrm>
            <a:off x="680494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采用</a:t>
            </a:r>
            <a:r>
              <a:rPr lang="en-US" altLang="zh-CN" sz="1200" dirty="0" err="1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yaml</a:t>
            </a: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配置文件，完全支持</a:t>
            </a:r>
            <a:r>
              <a:rPr lang="en-US" altLang="zh-CN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Dubbo2.7</a:t>
            </a: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中的新特性</a:t>
            </a:r>
          </a:p>
        </p:txBody>
      </p:sp>
      <p:sp>
        <p:nvSpPr>
          <p:cNvPr id="13" name="TextBox 17"/>
          <p:cNvSpPr txBox="1"/>
          <p:nvPr/>
        </p:nvSpPr>
        <p:spPr>
          <a:xfrm>
            <a:off x="859514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服务治理功能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4" name="Freeform 18"/>
          <p:cNvSpPr>
            <a:spLocks noChangeAspect="1" noEditPoints="1"/>
          </p:cNvSpPr>
          <p:nvPr/>
        </p:nvSpPr>
        <p:spPr bwMode="auto">
          <a:xfrm>
            <a:off x="1857474" y="2715846"/>
            <a:ext cx="308411" cy="308411"/>
          </a:xfrm>
          <a:custGeom>
            <a:avLst/>
            <a:gdLst>
              <a:gd name="T0" fmla="*/ 90 w 133"/>
              <a:gd name="T1" fmla="*/ 9 h 133"/>
              <a:gd name="T2" fmla="*/ 16 w 133"/>
              <a:gd name="T3" fmla="*/ 83 h 133"/>
              <a:gd name="T4" fmla="*/ 4 w 133"/>
              <a:gd name="T5" fmla="*/ 129 h 133"/>
              <a:gd name="T6" fmla="*/ 50 w 133"/>
              <a:gd name="T7" fmla="*/ 117 h 133"/>
              <a:gd name="T8" fmla="*/ 124 w 133"/>
              <a:gd name="T9" fmla="*/ 44 h 133"/>
              <a:gd name="T10" fmla="*/ 124 w 133"/>
              <a:gd name="T11" fmla="*/ 9 h 133"/>
              <a:gd name="T12" fmla="*/ 90 w 133"/>
              <a:gd name="T13" fmla="*/ 9 h 133"/>
              <a:gd name="T14" fmla="*/ 24 w 133"/>
              <a:gd name="T15" fmla="*/ 86 h 133"/>
              <a:gd name="T16" fmla="*/ 84 w 133"/>
              <a:gd name="T17" fmla="*/ 26 h 133"/>
              <a:gd name="T18" fmla="*/ 92 w 133"/>
              <a:gd name="T19" fmla="*/ 35 h 133"/>
              <a:gd name="T20" fmla="*/ 34 w 133"/>
              <a:gd name="T21" fmla="*/ 93 h 133"/>
              <a:gd name="T22" fmla="*/ 32 w 133"/>
              <a:gd name="T23" fmla="*/ 91 h 133"/>
              <a:gd name="T24" fmla="*/ 24 w 133"/>
              <a:gd name="T25" fmla="*/ 86 h 133"/>
              <a:gd name="T26" fmla="*/ 24 w 133"/>
              <a:gd name="T27" fmla="*/ 86 h 133"/>
              <a:gd name="T28" fmla="*/ 11 w 133"/>
              <a:gd name="T29" fmla="*/ 122 h 133"/>
              <a:gd name="T30" fmla="*/ 19 w 133"/>
              <a:gd name="T31" fmla="*/ 93 h 133"/>
              <a:gd name="T32" fmla="*/ 29 w 133"/>
              <a:gd name="T33" fmla="*/ 99 h 133"/>
              <a:gd name="T34" fmla="*/ 33 w 133"/>
              <a:gd name="T35" fmla="*/ 102 h 133"/>
              <a:gd name="T36" fmla="*/ 39 w 133"/>
              <a:gd name="T37" fmla="*/ 114 h 133"/>
              <a:gd name="T38" fmla="*/ 11 w 133"/>
              <a:gd name="T39" fmla="*/ 122 h 133"/>
              <a:gd name="T40" fmla="*/ 47 w 133"/>
              <a:gd name="T41" fmla="*/ 109 h 133"/>
              <a:gd name="T42" fmla="*/ 46 w 133"/>
              <a:gd name="T43" fmla="*/ 110 h 133"/>
              <a:gd name="T44" fmla="*/ 41 w 133"/>
              <a:gd name="T45" fmla="*/ 99 h 133"/>
              <a:gd name="T46" fmla="*/ 40 w 133"/>
              <a:gd name="T47" fmla="*/ 99 h 133"/>
              <a:gd name="T48" fmla="*/ 98 w 133"/>
              <a:gd name="T49" fmla="*/ 41 h 133"/>
              <a:gd name="T50" fmla="*/ 107 w 133"/>
              <a:gd name="T51" fmla="*/ 49 h 133"/>
              <a:gd name="T52" fmla="*/ 47 w 133"/>
              <a:gd name="T53" fmla="*/ 109 h 133"/>
              <a:gd name="T54" fmla="*/ 118 w 133"/>
              <a:gd name="T55" fmla="*/ 38 h 133"/>
              <a:gd name="T56" fmla="*/ 112 w 133"/>
              <a:gd name="T57" fmla="*/ 44 h 133"/>
              <a:gd name="T58" fmla="*/ 89 w 133"/>
              <a:gd name="T59" fmla="*/ 21 h 133"/>
              <a:gd name="T60" fmla="*/ 95 w 133"/>
              <a:gd name="T61" fmla="*/ 15 h 133"/>
              <a:gd name="T62" fmla="*/ 118 w 133"/>
              <a:gd name="T63" fmla="*/ 15 h 133"/>
              <a:gd name="T64" fmla="*/ 118 w 133"/>
              <a:gd name="T65" fmla="*/ 3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3" h="133">
                <a:moveTo>
                  <a:pt x="90" y="9"/>
                </a:moveTo>
                <a:cubicBezTo>
                  <a:pt x="16" y="83"/>
                  <a:pt x="16" y="83"/>
                  <a:pt x="16" y="83"/>
                </a:cubicBezTo>
                <a:cubicBezTo>
                  <a:pt x="7" y="91"/>
                  <a:pt x="0" y="125"/>
                  <a:pt x="4" y="129"/>
                </a:cubicBezTo>
                <a:cubicBezTo>
                  <a:pt x="9" y="133"/>
                  <a:pt x="42" y="126"/>
                  <a:pt x="50" y="117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3" y="34"/>
                  <a:pt x="133" y="19"/>
                  <a:pt x="124" y="9"/>
                </a:cubicBezTo>
                <a:cubicBezTo>
                  <a:pt x="114" y="0"/>
                  <a:pt x="99" y="0"/>
                  <a:pt x="90" y="9"/>
                </a:cubicBezTo>
                <a:close/>
                <a:moveTo>
                  <a:pt x="24" y="86"/>
                </a:moveTo>
                <a:cubicBezTo>
                  <a:pt x="84" y="26"/>
                  <a:pt x="84" y="26"/>
                  <a:pt x="84" y="26"/>
                </a:cubicBezTo>
                <a:cubicBezTo>
                  <a:pt x="92" y="35"/>
                  <a:pt x="92" y="35"/>
                  <a:pt x="92" y="35"/>
                </a:cubicBezTo>
                <a:cubicBezTo>
                  <a:pt x="34" y="93"/>
                  <a:pt x="34" y="93"/>
                  <a:pt x="34" y="93"/>
                </a:cubicBezTo>
                <a:cubicBezTo>
                  <a:pt x="32" y="91"/>
                  <a:pt x="32" y="91"/>
                  <a:pt x="32" y="91"/>
                </a:cubicBezTo>
                <a:cubicBezTo>
                  <a:pt x="30" y="89"/>
                  <a:pt x="27" y="87"/>
                  <a:pt x="24" y="86"/>
                </a:cubicBezTo>
                <a:cubicBezTo>
                  <a:pt x="24" y="86"/>
                  <a:pt x="24" y="86"/>
                  <a:pt x="24" y="86"/>
                </a:cubicBezTo>
                <a:close/>
                <a:moveTo>
                  <a:pt x="11" y="122"/>
                </a:moveTo>
                <a:cubicBezTo>
                  <a:pt x="10" y="120"/>
                  <a:pt x="14" y="104"/>
                  <a:pt x="19" y="93"/>
                </a:cubicBezTo>
                <a:cubicBezTo>
                  <a:pt x="23" y="94"/>
                  <a:pt x="26" y="96"/>
                  <a:pt x="29" y="99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6" y="106"/>
                  <a:pt x="38" y="110"/>
                  <a:pt x="39" y="114"/>
                </a:cubicBezTo>
                <a:cubicBezTo>
                  <a:pt x="28" y="119"/>
                  <a:pt x="13" y="123"/>
                  <a:pt x="11" y="122"/>
                </a:cubicBezTo>
                <a:close/>
                <a:moveTo>
                  <a:pt x="47" y="109"/>
                </a:moveTo>
                <a:cubicBezTo>
                  <a:pt x="47" y="110"/>
                  <a:pt x="46" y="110"/>
                  <a:pt x="46" y="110"/>
                </a:cubicBezTo>
                <a:cubicBezTo>
                  <a:pt x="45" y="106"/>
                  <a:pt x="44" y="102"/>
                  <a:pt x="41" y="99"/>
                </a:cubicBezTo>
                <a:cubicBezTo>
                  <a:pt x="40" y="99"/>
                  <a:pt x="40" y="99"/>
                  <a:pt x="40" y="99"/>
                </a:cubicBezTo>
                <a:cubicBezTo>
                  <a:pt x="98" y="41"/>
                  <a:pt x="98" y="41"/>
                  <a:pt x="98" y="41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47" y="109"/>
                  <a:pt x="47" y="109"/>
                  <a:pt x="47" y="109"/>
                </a:cubicBezTo>
                <a:close/>
                <a:moveTo>
                  <a:pt x="118" y="38"/>
                </a:moveTo>
                <a:cubicBezTo>
                  <a:pt x="112" y="44"/>
                  <a:pt x="112" y="44"/>
                  <a:pt x="112" y="44"/>
                </a:cubicBezTo>
                <a:cubicBezTo>
                  <a:pt x="89" y="21"/>
                  <a:pt x="89" y="21"/>
                  <a:pt x="89" y="21"/>
                </a:cubicBezTo>
                <a:cubicBezTo>
                  <a:pt x="95" y="15"/>
                  <a:pt x="95" y="15"/>
                  <a:pt x="95" y="15"/>
                </a:cubicBezTo>
                <a:cubicBezTo>
                  <a:pt x="101" y="8"/>
                  <a:pt x="112" y="8"/>
                  <a:pt x="118" y="15"/>
                </a:cubicBezTo>
                <a:cubicBezTo>
                  <a:pt x="125" y="21"/>
                  <a:pt x="125" y="32"/>
                  <a:pt x="118" y="3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8" name="Rectangle 27"/>
          <p:cNvSpPr/>
          <p:nvPr/>
        </p:nvSpPr>
        <p:spPr bwMode="auto">
          <a:xfrm>
            <a:off x="679532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B6653C8-15CC-0C4D-92B3-5BE91EADB3AF}"/>
              </a:ext>
            </a:extLst>
          </p:cNvPr>
          <p:cNvSpPr/>
          <p:nvPr/>
        </p:nvSpPr>
        <p:spPr>
          <a:xfrm>
            <a:off x="4733682" y="3595187"/>
            <a:ext cx="2662372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管理全局和应用级别的配置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044AE9FA-96C0-714C-8F26-441569769036}"/>
              </a:ext>
            </a:extLst>
          </p:cNvPr>
          <p:cNvSpPr txBox="1"/>
          <p:nvPr/>
        </p:nvSpPr>
        <p:spPr>
          <a:xfrm>
            <a:off x="4912702" y="3235147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配置管理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BC4CBE94-DE2D-3349-A30C-EEB4D56A22BF}"/>
              </a:ext>
            </a:extLst>
          </p:cNvPr>
          <p:cNvSpPr/>
          <p:nvPr/>
        </p:nvSpPr>
        <p:spPr bwMode="auto">
          <a:xfrm>
            <a:off x="4732720" y="2177458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A4222B4D-F3D4-AD42-AB80-78B16A1DF5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6063" y="2730579"/>
            <a:ext cx="297607" cy="278944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116 w 128"/>
              <a:gd name="T15" fmla="*/ 0 h 120"/>
              <a:gd name="T16" fmla="*/ 12 w 128"/>
              <a:gd name="T17" fmla="*/ 0 h 120"/>
              <a:gd name="T18" fmla="*/ 0 w 128"/>
              <a:gd name="T19" fmla="*/ 12 h 120"/>
              <a:gd name="T20" fmla="*/ 0 w 128"/>
              <a:gd name="T21" fmla="*/ 80 h 120"/>
              <a:gd name="T22" fmla="*/ 12 w 128"/>
              <a:gd name="T23" fmla="*/ 92 h 120"/>
              <a:gd name="T24" fmla="*/ 28 w 128"/>
              <a:gd name="T25" fmla="*/ 92 h 120"/>
              <a:gd name="T26" fmla="*/ 28 w 128"/>
              <a:gd name="T27" fmla="*/ 109 h 120"/>
              <a:gd name="T28" fmla="*/ 44 w 128"/>
              <a:gd name="T29" fmla="*/ 114 h 120"/>
              <a:gd name="T30" fmla="*/ 68 w 128"/>
              <a:gd name="T31" fmla="*/ 92 h 120"/>
              <a:gd name="T32" fmla="*/ 116 w 128"/>
              <a:gd name="T33" fmla="*/ 92 h 120"/>
              <a:gd name="T34" fmla="*/ 128 w 128"/>
              <a:gd name="T35" fmla="*/ 80 h 120"/>
              <a:gd name="T36" fmla="*/ 128 w 128"/>
              <a:gd name="T37" fmla="*/ 12 h 120"/>
              <a:gd name="T38" fmla="*/ 116 w 128"/>
              <a:gd name="T39" fmla="*/ 0 h 120"/>
              <a:gd name="T40" fmla="*/ 120 w 128"/>
              <a:gd name="T41" fmla="*/ 76 h 120"/>
              <a:gd name="T42" fmla="*/ 112 w 128"/>
              <a:gd name="T43" fmla="*/ 84 h 120"/>
              <a:gd name="T44" fmla="*/ 66 w 128"/>
              <a:gd name="T45" fmla="*/ 84 h 120"/>
              <a:gd name="T46" fmla="*/ 39 w 128"/>
              <a:gd name="T47" fmla="*/ 108 h 120"/>
              <a:gd name="T48" fmla="*/ 36 w 128"/>
              <a:gd name="T49" fmla="*/ 92 h 120"/>
              <a:gd name="T50" fmla="*/ 36 w 128"/>
              <a:gd name="T51" fmla="*/ 92 h 120"/>
              <a:gd name="T52" fmla="*/ 36 w 128"/>
              <a:gd name="T53" fmla="*/ 84 h 120"/>
              <a:gd name="T54" fmla="*/ 16 w 128"/>
              <a:gd name="T55" fmla="*/ 84 h 120"/>
              <a:gd name="T56" fmla="*/ 8 w 128"/>
              <a:gd name="T57" fmla="*/ 76 h 120"/>
              <a:gd name="T58" fmla="*/ 8 w 128"/>
              <a:gd name="T59" fmla="*/ 16 h 120"/>
              <a:gd name="T60" fmla="*/ 16 w 128"/>
              <a:gd name="T61" fmla="*/ 8 h 120"/>
              <a:gd name="T62" fmla="*/ 112 w 128"/>
              <a:gd name="T63" fmla="*/ 8 h 120"/>
              <a:gd name="T64" fmla="*/ 120 w 128"/>
              <a:gd name="T65" fmla="*/ 16 h 120"/>
              <a:gd name="T66" fmla="*/ 120 w 128"/>
              <a:gd name="T67" fmla="*/ 76 h 120"/>
              <a:gd name="T68" fmla="*/ 100 w 128"/>
              <a:gd name="T69" fmla="*/ 24 h 120"/>
              <a:gd name="T70" fmla="*/ 28 w 128"/>
              <a:gd name="T71" fmla="*/ 24 h 120"/>
              <a:gd name="T72" fmla="*/ 24 w 128"/>
              <a:gd name="T73" fmla="*/ 28 h 120"/>
              <a:gd name="T74" fmla="*/ 28 w 128"/>
              <a:gd name="T75" fmla="*/ 32 h 120"/>
              <a:gd name="T76" fmla="*/ 100 w 128"/>
              <a:gd name="T77" fmla="*/ 32 h 120"/>
              <a:gd name="T78" fmla="*/ 104 w 128"/>
              <a:gd name="T79" fmla="*/ 28 h 120"/>
              <a:gd name="T80" fmla="*/ 100 w 128"/>
              <a:gd name="T81" fmla="*/ 24 h 120"/>
              <a:gd name="T82" fmla="*/ 72 w 128"/>
              <a:gd name="T83" fmla="*/ 56 h 120"/>
              <a:gd name="T84" fmla="*/ 28 w 128"/>
              <a:gd name="T85" fmla="*/ 56 h 120"/>
              <a:gd name="T86" fmla="*/ 24 w 128"/>
              <a:gd name="T87" fmla="*/ 60 h 120"/>
              <a:gd name="T88" fmla="*/ 28 w 128"/>
              <a:gd name="T89" fmla="*/ 64 h 120"/>
              <a:gd name="T90" fmla="*/ 72 w 128"/>
              <a:gd name="T91" fmla="*/ 64 h 120"/>
              <a:gd name="T92" fmla="*/ 76 w 128"/>
              <a:gd name="T93" fmla="*/ 60 h 120"/>
              <a:gd name="T94" fmla="*/ 72 w 128"/>
              <a:gd name="T95" fmla="*/ 5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1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1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cubicBezTo>
                  <a:pt x="120" y="76"/>
                  <a:pt x="120" y="76"/>
                  <a:pt x="120" y="7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3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3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8D73A6E6-E6EB-AB4C-AA13-B75F32DA7000}"/>
              </a:ext>
            </a:extLst>
          </p:cNvPr>
          <p:cNvSpPr/>
          <p:nvPr/>
        </p:nvSpPr>
        <p:spPr>
          <a:xfrm>
            <a:off x="8786870" y="3561869"/>
            <a:ext cx="2662372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FZLanTingHei2-GBK" panose="02000000000000000000" pitchFamily="2" charset="-122"/>
                <a:ea typeface="FZLanTingHei2-GBK" panose="02000000000000000000" pitchFamily="2" charset="-122"/>
                <a:cs typeface="+mn-ea"/>
                <a:sym typeface="+mn-lt"/>
              </a:rPr>
              <a:t>增加了标签路由实现流量隔离，增加了应用级别的路由和配置信息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AA358478-FD48-D34C-B877-89BFDC204B9E}"/>
              </a:ext>
            </a:extLst>
          </p:cNvPr>
          <p:cNvSpPr txBox="1"/>
          <p:nvPr/>
        </p:nvSpPr>
        <p:spPr>
          <a:xfrm>
            <a:off x="8965890" y="3201829"/>
            <a:ext cx="2304331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65"/>
            <a:r>
              <a:rPr lang="zh-CN" altLang="en-US" sz="1600" spc="50" dirty="0">
                <a:solidFill>
                  <a:srgbClr val="FFFFFF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  <a:cs typeface="+mn-ea"/>
                <a:sym typeface="Agency FB" panose="020B0503020202020204" pitchFamily="34" charset="0"/>
              </a:rPr>
              <a:t>服务测试</a:t>
            </a:r>
            <a:endParaRPr lang="id-ID" sz="1600" spc="50" dirty="0">
              <a:solidFill>
                <a:srgbClr val="FFFFFF"/>
              </a:solidFill>
              <a:latin typeface="FZLanTingHei-R-GBK" panose="02000000000000000000" pitchFamily="2" charset="-122"/>
              <a:ea typeface="FZLanTingHei-R-GBK" panose="02000000000000000000" pitchFamily="2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8F46F564-3742-BE40-ABFB-63F7BD4F9198}"/>
              </a:ext>
            </a:extLst>
          </p:cNvPr>
          <p:cNvSpPr/>
          <p:nvPr/>
        </p:nvSpPr>
        <p:spPr bwMode="auto">
          <a:xfrm>
            <a:off x="8785908" y="2144140"/>
            <a:ext cx="2664296" cy="2664296"/>
          </a:xfrm>
          <a:prstGeom prst="rect">
            <a:avLst/>
          </a:prstGeom>
          <a:noFill/>
          <a:ln w="76200">
            <a:solidFill>
              <a:srgbClr val="F4C600"/>
            </a:solidFill>
          </a:ln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id-ID" sz="2400">
              <a:solidFill>
                <a:srgbClr val="27282D"/>
              </a:solidFill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9027A2CC-2170-2741-B673-E12B34CC0DA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69253" y="2744961"/>
            <a:ext cx="297607" cy="296625"/>
          </a:xfrm>
          <a:custGeom>
            <a:avLst/>
            <a:gdLst>
              <a:gd name="T0" fmla="*/ 126 w 128"/>
              <a:gd name="T1" fmla="*/ 118 h 128"/>
              <a:gd name="T2" fmla="*/ 64 w 128"/>
              <a:gd name="T3" fmla="*/ 128 h 128"/>
              <a:gd name="T4" fmla="*/ 1 w 128"/>
              <a:gd name="T5" fmla="*/ 118 h 128"/>
              <a:gd name="T6" fmla="*/ 1 w 128"/>
              <a:gd name="T7" fmla="*/ 111 h 128"/>
              <a:gd name="T8" fmla="*/ 24 w 128"/>
              <a:gd name="T9" fmla="*/ 91 h 128"/>
              <a:gd name="T10" fmla="*/ 40 w 128"/>
              <a:gd name="T11" fmla="*/ 86 h 128"/>
              <a:gd name="T12" fmla="*/ 40 w 128"/>
              <a:gd name="T13" fmla="*/ 75 h 128"/>
              <a:gd name="T14" fmla="*/ 28 w 128"/>
              <a:gd name="T15" fmla="*/ 44 h 128"/>
              <a:gd name="T16" fmla="*/ 64 w 128"/>
              <a:gd name="T17" fmla="*/ 0 h 128"/>
              <a:gd name="T18" fmla="*/ 100 w 128"/>
              <a:gd name="T19" fmla="*/ 44 h 128"/>
              <a:gd name="T20" fmla="*/ 88 w 128"/>
              <a:gd name="T21" fmla="*/ 75 h 128"/>
              <a:gd name="T22" fmla="*/ 88 w 128"/>
              <a:gd name="T23" fmla="*/ 86 h 128"/>
              <a:gd name="T24" fmla="*/ 104 w 128"/>
              <a:gd name="T25" fmla="*/ 91 h 128"/>
              <a:gd name="T26" fmla="*/ 127 w 128"/>
              <a:gd name="T27" fmla="*/ 111 h 128"/>
              <a:gd name="T28" fmla="*/ 126 w 128"/>
              <a:gd name="T29" fmla="*/ 118 h 128"/>
              <a:gd name="T30" fmla="*/ 92 w 128"/>
              <a:gd name="T31" fmla="*/ 44 h 128"/>
              <a:gd name="T32" fmla="*/ 64 w 128"/>
              <a:gd name="T33" fmla="*/ 8 h 128"/>
              <a:gd name="T34" fmla="*/ 36 w 128"/>
              <a:gd name="T35" fmla="*/ 44 h 128"/>
              <a:gd name="T36" fmla="*/ 64 w 128"/>
              <a:gd name="T37" fmla="*/ 80 h 128"/>
              <a:gd name="T38" fmla="*/ 92 w 128"/>
              <a:gd name="T39" fmla="*/ 44 h 128"/>
              <a:gd name="T40" fmla="*/ 102 w 128"/>
              <a:gd name="T41" fmla="*/ 99 h 128"/>
              <a:gd name="T42" fmla="*/ 84 w 128"/>
              <a:gd name="T43" fmla="*/ 93 h 128"/>
              <a:gd name="T44" fmla="*/ 80 w 128"/>
              <a:gd name="T45" fmla="*/ 91 h 128"/>
              <a:gd name="T46" fmla="*/ 80 w 128"/>
              <a:gd name="T47" fmla="*/ 83 h 128"/>
              <a:gd name="T48" fmla="*/ 64 w 128"/>
              <a:gd name="T49" fmla="*/ 88 h 128"/>
              <a:gd name="T50" fmla="*/ 48 w 128"/>
              <a:gd name="T51" fmla="*/ 83 h 128"/>
              <a:gd name="T52" fmla="*/ 48 w 128"/>
              <a:gd name="T53" fmla="*/ 91 h 128"/>
              <a:gd name="T54" fmla="*/ 44 w 128"/>
              <a:gd name="T55" fmla="*/ 93 h 128"/>
              <a:gd name="T56" fmla="*/ 25 w 128"/>
              <a:gd name="T57" fmla="*/ 99 h 128"/>
              <a:gd name="T58" fmla="*/ 8 w 128"/>
              <a:gd name="T59" fmla="*/ 113 h 128"/>
              <a:gd name="T60" fmla="*/ 64 w 128"/>
              <a:gd name="T61" fmla="*/ 120 h 128"/>
              <a:gd name="T62" fmla="*/ 120 w 128"/>
              <a:gd name="T63" fmla="*/ 113 h 128"/>
              <a:gd name="T64" fmla="*/ 102 w 128"/>
              <a:gd name="T65" fmla="*/ 9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18"/>
                </a:moveTo>
                <a:cubicBezTo>
                  <a:pt x="121" y="126"/>
                  <a:pt x="89" y="128"/>
                  <a:pt x="64" y="128"/>
                </a:cubicBezTo>
                <a:cubicBezTo>
                  <a:pt x="39" y="128"/>
                  <a:pt x="7" y="126"/>
                  <a:pt x="1" y="118"/>
                </a:cubicBezTo>
                <a:cubicBezTo>
                  <a:pt x="0" y="116"/>
                  <a:pt x="0" y="113"/>
                  <a:pt x="1" y="111"/>
                </a:cubicBezTo>
                <a:cubicBezTo>
                  <a:pt x="6" y="96"/>
                  <a:pt x="16" y="92"/>
                  <a:pt x="24" y="91"/>
                </a:cubicBezTo>
                <a:cubicBezTo>
                  <a:pt x="31" y="90"/>
                  <a:pt x="37" y="88"/>
                  <a:pt x="40" y="86"/>
                </a:cubicBezTo>
                <a:cubicBezTo>
                  <a:pt x="40" y="85"/>
                  <a:pt x="40" y="79"/>
                  <a:pt x="40" y="75"/>
                </a:cubicBezTo>
                <a:cubicBezTo>
                  <a:pt x="33" y="67"/>
                  <a:pt x="28" y="55"/>
                  <a:pt x="28" y="44"/>
                </a:cubicBezTo>
                <a:cubicBezTo>
                  <a:pt x="28" y="20"/>
                  <a:pt x="40" y="0"/>
                  <a:pt x="64" y="0"/>
                </a:cubicBezTo>
                <a:cubicBezTo>
                  <a:pt x="88" y="0"/>
                  <a:pt x="100" y="20"/>
                  <a:pt x="100" y="44"/>
                </a:cubicBezTo>
                <a:cubicBezTo>
                  <a:pt x="100" y="55"/>
                  <a:pt x="95" y="67"/>
                  <a:pt x="88" y="75"/>
                </a:cubicBezTo>
                <a:cubicBezTo>
                  <a:pt x="88" y="77"/>
                  <a:pt x="88" y="79"/>
                  <a:pt x="88" y="86"/>
                </a:cubicBezTo>
                <a:cubicBezTo>
                  <a:pt x="91" y="88"/>
                  <a:pt x="97" y="90"/>
                  <a:pt x="104" y="91"/>
                </a:cubicBezTo>
                <a:cubicBezTo>
                  <a:pt x="112" y="92"/>
                  <a:pt x="122" y="96"/>
                  <a:pt x="127" y="111"/>
                </a:cubicBezTo>
                <a:cubicBezTo>
                  <a:pt x="128" y="113"/>
                  <a:pt x="128" y="116"/>
                  <a:pt x="126" y="118"/>
                </a:cubicBezTo>
                <a:close/>
                <a:moveTo>
                  <a:pt x="92" y="44"/>
                </a:moveTo>
                <a:cubicBezTo>
                  <a:pt x="92" y="24"/>
                  <a:pt x="83" y="8"/>
                  <a:pt x="64" y="8"/>
                </a:cubicBezTo>
                <a:cubicBezTo>
                  <a:pt x="45" y="8"/>
                  <a:pt x="36" y="24"/>
                  <a:pt x="36" y="44"/>
                </a:cubicBezTo>
                <a:cubicBezTo>
                  <a:pt x="36" y="60"/>
                  <a:pt x="49" y="80"/>
                  <a:pt x="64" y="80"/>
                </a:cubicBezTo>
                <a:cubicBezTo>
                  <a:pt x="79" y="80"/>
                  <a:pt x="92" y="60"/>
                  <a:pt x="92" y="44"/>
                </a:cubicBezTo>
                <a:close/>
                <a:moveTo>
                  <a:pt x="102" y="99"/>
                </a:moveTo>
                <a:cubicBezTo>
                  <a:pt x="95" y="98"/>
                  <a:pt x="88" y="95"/>
                  <a:pt x="84" y="93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91"/>
                  <a:pt x="80" y="86"/>
                  <a:pt x="80" y="83"/>
                </a:cubicBezTo>
                <a:cubicBezTo>
                  <a:pt x="75" y="86"/>
                  <a:pt x="70" y="88"/>
                  <a:pt x="64" y="88"/>
                </a:cubicBezTo>
                <a:cubicBezTo>
                  <a:pt x="58" y="88"/>
                  <a:pt x="53" y="86"/>
                  <a:pt x="48" y="83"/>
                </a:cubicBezTo>
                <a:cubicBezTo>
                  <a:pt x="48" y="86"/>
                  <a:pt x="48" y="91"/>
                  <a:pt x="48" y="91"/>
                </a:cubicBezTo>
                <a:cubicBezTo>
                  <a:pt x="44" y="93"/>
                  <a:pt x="44" y="93"/>
                  <a:pt x="44" y="93"/>
                </a:cubicBezTo>
                <a:cubicBezTo>
                  <a:pt x="40" y="95"/>
                  <a:pt x="33" y="98"/>
                  <a:pt x="25" y="99"/>
                </a:cubicBezTo>
                <a:cubicBezTo>
                  <a:pt x="19" y="100"/>
                  <a:pt x="13" y="102"/>
                  <a:pt x="8" y="113"/>
                </a:cubicBezTo>
                <a:cubicBezTo>
                  <a:pt x="8" y="114"/>
                  <a:pt x="15" y="120"/>
                  <a:pt x="64" y="120"/>
                </a:cubicBezTo>
                <a:cubicBezTo>
                  <a:pt x="113" y="120"/>
                  <a:pt x="119" y="114"/>
                  <a:pt x="120" y="113"/>
                </a:cubicBezTo>
                <a:cubicBezTo>
                  <a:pt x="115" y="102"/>
                  <a:pt x="108" y="100"/>
                  <a:pt x="102" y="9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boot</a:t>
            </a:r>
            <a:endParaRPr kumimoji="1" lang="zh-CN" altLang="en-US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195830"/>
            <a:ext cx="8953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3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boot</a:t>
            </a:r>
            <a:endParaRPr kumimoji="1" lang="zh-CN" altLang="en-US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5" y="2452370"/>
            <a:ext cx="108966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600206" y="1103930"/>
            <a:ext cx="10515600" cy="536749"/>
          </a:xfrm>
        </p:spPr>
        <p:txBody>
          <a:bodyPr/>
          <a:lstStyle/>
          <a:p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Demo: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Dubbo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Spring</a:t>
            </a:r>
            <a:r>
              <a:rPr kumimoji="1" lang="zh-CN" altLang="en-US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 </a:t>
            </a:r>
            <a:r>
              <a:rPr kumimoji="1" lang="en-US" altLang="zh-CN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boot</a:t>
            </a:r>
            <a:endParaRPr kumimoji="1" lang="zh-CN" altLang="en-US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23" name="文本框 1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E6636BC20180234D78A0072836F0BE8032B9B2061D382B70ACD9863CB1BB2B294B4DB938416EDB0A22492408384659EB2019210AA1D05B811BBFC23D754E15D824FC41AD5522F487A4D42E576E0248F10CC1E4CE70F612AF28EE21985C349CF8DE162D9C0E3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97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2082800"/>
            <a:ext cx="10909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1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</TotalTime>
  <Words>380</Words>
  <Application>Microsoft Macintosh PowerPoint</Application>
  <PresentationFormat>宽屏</PresentationFormat>
  <Paragraphs>109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方正兰亭粗黑简体</vt:lpstr>
      <vt:lpstr>方正兰亭黑简体</vt:lpstr>
      <vt:lpstr>宋体</vt:lpstr>
      <vt:lpstr>Agency FB</vt:lpstr>
      <vt:lpstr>FZLanTingHei-R-GBK</vt:lpstr>
      <vt:lpstr>FZLanTingHei2-GBK</vt:lpstr>
      <vt:lpstr>FZLanTingHeiS-DB-GB</vt:lpstr>
      <vt:lpstr>Lantinghei SC Demibold</vt:lpstr>
      <vt:lpstr>Lato</vt:lpstr>
      <vt:lpstr>Lato Black</vt:lpstr>
      <vt:lpstr>Lato Semibold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Dubbo与微服务架构</vt:lpstr>
      <vt:lpstr>Dubbo Spring Boot</vt:lpstr>
      <vt:lpstr>Dubbo 2.7 新特性</vt:lpstr>
      <vt:lpstr>Dubbo Admin 新特性</vt:lpstr>
      <vt:lpstr>Demo: Dubbo Spring boot</vt:lpstr>
      <vt:lpstr>Demo: Dubbo Spring boot</vt:lpstr>
      <vt:lpstr>Demo: Dubbo Spring boot</vt:lpstr>
      <vt:lpstr>Demo: Dubbo 2.7 服务治理</vt:lpstr>
      <vt:lpstr>Demo: Dubbo Admin配置管理</vt:lpstr>
      <vt:lpstr>Dubbo Admin 服务测试</vt:lpstr>
      <vt:lpstr>Demo: Dubbo Admin 服务测试</vt:lpstr>
      <vt:lpstr>欢迎钉钉扫码入群</vt:lpstr>
      <vt:lpstr>PowerPoint 演示文稿</vt:lpstr>
    </vt:vector>
  </TitlesOfParts>
  <Company>Microsoft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秦金卫</cp:lastModifiedBy>
  <cp:revision>127</cp:revision>
  <dcterms:created xsi:type="dcterms:W3CDTF">2019-02-26T09:34:24Z</dcterms:created>
  <dcterms:modified xsi:type="dcterms:W3CDTF">2019-03-20T14:47:42Z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E6636BC20180234D78A0072836F0BE8032B9B2061D382B70ACD9863CB1BB2B294B4DB938416EDB0A22492408384659EB2019210AA1D05B811BBFC23D754E15D824FC41AD5522F487A4D42E576E0248F10CC1E4CE70F612AF28EE21985C349CF8DE162D9C0E3</vt:lpwstr>
  </property>
</Properties>
</file>